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9"/>
  </p:notesMasterIdLst>
  <p:sldIdLst>
    <p:sldId id="256" r:id="rId2"/>
    <p:sldId id="257" r:id="rId3"/>
    <p:sldId id="258" r:id="rId4"/>
    <p:sldId id="259" r:id="rId5"/>
    <p:sldId id="326" r:id="rId6"/>
    <p:sldId id="327" r:id="rId7"/>
    <p:sldId id="328" r:id="rId8"/>
    <p:sldId id="261" r:id="rId9"/>
    <p:sldId id="329" r:id="rId10"/>
    <p:sldId id="330" r:id="rId11"/>
    <p:sldId id="333" r:id="rId12"/>
    <p:sldId id="334" r:id="rId13"/>
    <p:sldId id="335" r:id="rId14"/>
    <p:sldId id="336" r:id="rId15"/>
    <p:sldId id="338" r:id="rId16"/>
    <p:sldId id="337" r:id="rId17"/>
    <p:sldId id="339" r:id="rId18"/>
    <p:sldId id="340" r:id="rId19"/>
    <p:sldId id="263" r:id="rId20"/>
    <p:sldId id="264" r:id="rId21"/>
    <p:sldId id="321" r:id="rId22"/>
    <p:sldId id="341" r:id="rId23"/>
    <p:sldId id="342" r:id="rId24"/>
    <p:sldId id="343" r:id="rId25"/>
    <p:sldId id="344" r:id="rId26"/>
    <p:sldId id="266" r:id="rId27"/>
    <p:sldId id="322" r:id="rId28"/>
    <p:sldId id="323" r:id="rId29"/>
    <p:sldId id="267" r:id="rId30"/>
    <p:sldId id="268" r:id="rId31"/>
    <p:sldId id="269" r:id="rId32"/>
    <p:sldId id="345" r:id="rId33"/>
    <p:sldId id="346" r:id="rId34"/>
    <p:sldId id="347" r:id="rId35"/>
    <p:sldId id="272" r:id="rId36"/>
    <p:sldId id="273" r:id="rId37"/>
    <p:sldId id="319" r:id="rId38"/>
    <p:sldId id="274" r:id="rId39"/>
    <p:sldId id="275" r:id="rId40"/>
    <p:sldId id="276" r:id="rId41"/>
    <p:sldId id="277" r:id="rId42"/>
    <p:sldId id="290" r:id="rId43"/>
    <p:sldId id="291" r:id="rId44"/>
    <p:sldId id="278" r:id="rId45"/>
    <p:sldId id="292" r:id="rId46"/>
    <p:sldId id="293" r:id="rId47"/>
    <p:sldId id="302" r:id="rId48"/>
    <p:sldId id="301" r:id="rId49"/>
    <p:sldId id="303" r:id="rId50"/>
    <p:sldId id="304" r:id="rId51"/>
    <p:sldId id="300" r:id="rId52"/>
    <p:sldId id="294" r:id="rId53"/>
    <p:sldId id="299" r:id="rId54"/>
    <p:sldId id="298" r:id="rId55"/>
    <p:sldId id="297" r:id="rId56"/>
    <p:sldId id="295" r:id="rId57"/>
    <p:sldId id="296" r:id="rId58"/>
    <p:sldId id="279" r:id="rId59"/>
    <p:sldId id="280" r:id="rId60"/>
    <p:sldId id="308" r:id="rId61"/>
    <p:sldId id="314" r:id="rId62"/>
    <p:sldId id="315" r:id="rId63"/>
    <p:sldId id="317" r:id="rId64"/>
    <p:sldId id="316" r:id="rId65"/>
    <p:sldId id="313" r:id="rId66"/>
    <p:sldId id="312" r:id="rId67"/>
    <p:sldId id="318" r:id="rId68"/>
    <p:sldId id="311" r:id="rId69"/>
    <p:sldId id="310" r:id="rId70"/>
    <p:sldId id="309" r:id="rId71"/>
    <p:sldId id="307" r:id="rId72"/>
    <p:sldId id="306" r:id="rId73"/>
    <p:sldId id="305" r:id="rId74"/>
    <p:sldId id="320" r:id="rId75"/>
    <p:sldId id="282" r:id="rId76"/>
    <p:sldId id="283" r:id="rId77"/>
    <p:sldId id="286" r:id="rId78"/>
  </p:sldIdLst>
  <p:sldSz cx="9144000" cy="5143500" type="screen16x9"/>
  <p:notesSz cx="6858000" cy="9144000"/>
  <p:embeddedFontLst>
    <p:embeddedFont>
      <p:font typeface="Calibri" panose="020F0502020204030204" pitchFamily="34" charset="0"/>
      <p:regular r:id="rId80"/>
      <p:bold r:id="rId81"/>
      <p:italic r:id="rId82"/>
      <p:boldItalic r:id="rId83"/>
    </p:embeddedFont>
    <p:embeddedFont>
      <p:font typeface="Proxima Nova" panose="020B0604020202020204" charset="0"/>
      <p:regular r:id="rId84"/>
      <p:bold r:id="rId85"/>
      <p:italic r:id="rId86"/>
      <p:boldItalic r:id="rId87"/>
    </p:embeddedFont>
    <p:embeddedFont>
      <p:font typeface="Roboto"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4E43E9C-224C-4ED1-A5A0-149E236A8273}">
          <p14:sldIdLst>
            <p14:sldId id="256"/>
            <p14:sldId id="257"/>
            <p14:sldId id="258"/>
            <p14:sldId id="259"/>
            <p14:sldId id="326"/>
            <p14:sldId id="327"/>
            <p14:sldId id="328"/>
            <p14:sldId id="261"/>
            <p14:sldId id="329"/>
            <p14:sldId id="330"/>
            <p14:sldId id="333"/>
            <p14:sldId id="334"/>
            <p14:sldId id="335"/>
            <p14:sldId id="336"/>
            <p14:sldId id="338"/>
            <p14:sldId id="337"/>
            <p14:sldId id="339"/>
            <p14:sldId id="340"/>
            <p14:sldId id="263"/>
            <p14:sldId id="264"/>
            <p14:sldId id="321"/>
            <p14:sldId id="341"/>
            <p14:sldId id="342"/>
            <p14:sldId id="343"/>
            <p14:sldId id="344"/>
            <p14:sldId id="266"/>
            <p14:sldId id="322"/>
            <p14:sldId id="323"/>
            <p14:sldId id="267"/>
            <p14:sldId id="268"/>
            <p14:sldId id="269"/>
            <p14:sldId id="345"/>
            <p14:sldId id="346"/>
            <p14:sldId id="347"/>
            <p14:sldId id="272"/>
            <p14:sldId id="273"/>
            <p14:sldId id="319"/>
            <p14:sldId id="274"/>
            <p14:sldId id="275"/>
            <p14:sldId id="276"/>
            <p14:sldId id="277"/>
            <p14:sldId id="290"/>
            <p14:sldId id="291"/>
            <p14:sldId id="278"/>
            <p14:sldId id="292"/>
            <p14:sldId id="293"/>
            <p14:sldId id="302"/>
            <p14:sldId id="301"/>
            <p14:sldId id="303"/>
            <p14:sldId id="304"/>
            <p14:sldId id="300"/>
            <p14:sldId id="294"/>
            <p14:sldId id="299"/>
            <p14:sldId id="298"/>
            <p14:sldId id="297"/>
            <p14:sldId id="295"/>
            <p14:sldId id="296"/>
            <p14:sldId id="279"/>
            <p14:sldId id="280"/>
            <p14:sldId id="308"/>
            <p14:sldId id="314"/>
            <p14:sldId id="315"/>
            <p14:sldId id="317"/>
            <p14:sldId id="316"/>
            <p14:sldId id="313"/>
            <p14:sldId id="312"/>
            <p14:sldId id="318"/>
            <p14:sldId id="311"/>
            <p14:sldId id="310"/>
            <p14:sldId id="309"/>
            <p14:sldId id="307"/>
            <p14:sldId id="306"/>
            <p14:sldId id="305"/>
            <p14:sldId id="320"/>
            <p14:sldId id="282"/>
            <p14:sldId id="283"/>
            <p14:sldId id="28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EF916E-E4ED-461B-B27E-FC02062E6889}">
  <a:tblStyle styleId="{ADEF916E-E4ED-461B-B27E-FC02062E6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5.fntdata"/><Relationship Id="rId89"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87"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13" name="Google Shape;6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2025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2794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999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723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471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2858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308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369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58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4d9b447a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74d9b447a4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9" name="Google Shape;669;g74d9b447a4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8413a67c37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20" name="Google Shape;620;g8413a67c3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7791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694" name="Google Shape;6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4d9b447a4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8" name="Google Shape;688;g74d9b447a4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4d9b447a4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4d9b447a4_1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97" name="Google Shape;697;g74d9b447a4_1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29</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fd94811f7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02" name="Google Shape;702;g7fd94811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74d9b447a4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74d9b447a4_1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09" name="Google Shape;709;g74d9b447a4_1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31</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751" name="Google Shape;7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758" name="Google Shape;75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Copyright UpGrad Education Pvt. Ltd. All rights reserved</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a:p>
        </p:txBody>
      </p:sp>
      <p:sp>
        <p:nvSpPr>
          <p:cNvPr id="758" name="Google Shape;75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7161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8413a67c3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8413a67c37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28" name="Google Shape;628;g8413a67c37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4d9b447a4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4d9b447a4_1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27" name="Google Shape;727;g74d9b447a4_1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35</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7fd94811f7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32" name="Google Shape;732;g7fd94811f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4d9b447a4_1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38" name="Google Shape;738;g74d9b447a4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4d9b447a4_1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45" name="Google Shape;745;g74d9b447a4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7fd94811f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7fd94811f7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52" name="Google Shape;752;g7fd94811f7_0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40</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fd94811f7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57" name="Google Shape;757;g7fd94811f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5099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4d9b447a4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74d9b447a4_1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4" name="Google Shape;774;g74d9b447a4_1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fd94811f7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33" name="Google Shape;633;g7fd94811f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9682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8250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1758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748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19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0517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308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68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6822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464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fd94811f7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33" name="Google Shape;633;g7fd94811f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52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4d9b447a4_1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94" name="Google Shape;794;g74d9b447a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74d9b447a4_1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800" name="Google Shape;800;g74d9b447a4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fd94811f7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33" name="Google Shape;633;g7fd94811f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165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fd94811f7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33" name="Google Shape;633;g7fd94811f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427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46" name="Google Shape;6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E72D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E72D40"/>
                </a:solidFill>
                <a:latin typeface="Proxima Nova"/>
                <a:ea typeface="Proxima Nova"/>
                <a:cs typeface="Proxima Nova"/>
                <a:sym typeface="Proxima Nova"/>
              </a:defRPr>
            </a:lvl1pPr>
            <a:lvl2pPr marL="0" lvl="1" indent="0" algn="r">
              <a:spcBef>
                <a:spcPts val="0"/>
              </a:spcBef>
              <a:buNone/>
              <a:defRPr sz="900" b="0" i="0" u="none" strike="noStrike" cap="none">
                <a:solidFill>
                  <a:srgbClr val="E72D40"/>
                </a:solidFill>
                <a:latin typeface="Proxima Nova"/>
                <a:ea typeface="Proxima Nova"/>
                <a:cs typeface="Proxima Nova"/>
                <a:sym typeface="Proxima Nova"/>
              </a:defRPr>
            </a:lvl2pPr>
            <a:lvl3pPr marL="0" lvl="2" indent="0" algn="r">
              <a:spcBef>
                <a:spcPts val="0"/>
              </a:spcBef>
              <a:buNone/>
              <a:defRPr sz="900" b="0" i="0" u="none" strike="noStrike" cap="none">
                <a:solidFill>
                  <a:srgbClr val="E72D40"/>
                </a:solidFill>
                <a:latin typeface="Proxima Nova"/>
                <a:ea typeface="Proxima Nova"/>
                <a:cs typeface="Proxima Nova"/>
                <a:sym typeface="Proxima Nova"/>
              </a:defRPr>
            </a:lvl3pPr>
            <a:lvl4pPr marL="0" lvl="3" indent="0" algn="r">
              <a:spcBef>
                <a:spcPts val="0"/>
              </a:spcBef>
              <a:buNone/>
              <a:defRPr sz="900" b="0" i="0" u="none" strike="noStrike" cap="none">
                <a:solidFill>
                  <a:srgbClr val="E72D40"/>
                </a:solidFill>
                <a:latin typeface="Proxima Nova"/>
                <a:ea typeface="Proxima Nova"/>
                <a:cs typeface="Proxima Nova"/>
                <a:sym typeface="Proxima Nova"/>
              </a:defRPr>
            </a:lvl4pPr>
            <a:lvl5pPr marL="0" lvl="4" indent="0" algn="r">
              <a:spcBef>
                <a:spcPts val="0"/>
              </a:spcBef>
              <a:buNone/>
              <a:defRPr sz="900" b="0" i="0" u="none" strike="noStrike" cap="none">
                <a:solidFill>
                  <a:srgbClr val="E72D40"/>
                </a:solidFill>
                <a:latin typeface="Proxima Nova"/>
                <a:ea typeface="Proxima Nova"/>
                <a:cs typeface="Proxima Nova"/>
                <a:sym typeface="Proxima Nova"/>
              </a:defRPr>
            </a:lvl5pPr>
            <a:lvl6pPr marL="0" lvl="5" indent="0" algn="r">
              <a:spcBef>
                <a:spcPts val="0"/>
              </a:spcBef>
              <a:buNone/>
              <a:defRPr sz="900" b="0" i="0" u="none" strike="noStrike" cap="none">
                <a:solidFill>
                  <a:srgbClr val="E72D40"/>
                </a:solidFill>
                <a:latin typeface="Proxima Nova"/>
                <a:ea typeface="Proxima Nova"/>
                <a:cs typeface="Proxima Nova"/>
                <a:sym typeface="Proxima Nova"/>
              </a:defRPr>
            </a:lvl6pPr>
            <a:lvl7pPr marL="0" lvl="6" indent="0" algn="r">
              <a:spcBef>
                <a:spcPts val="0"/>
              </a:spcBef>
              <a:buNone/>
              <a:defRPr sz="900" b="0" i="0" u="none" strike="noStrike" cap="none">
                <a:solidFill>
                  <a:srgbClr val="E72D40"/>
                </a:solidFill>
                <a:latin typeface="Proxima Nova"/>
                <a:ea typeface="Proxima Nova"/>
                <a:cs typeface="Proxima Nova"/>
                <a:sym typeface="Proxima Nova"/>
              </a:defRPr>
            </a:lvl7pPr>
            <a:lvl8pPr marL="0" lvl="7" indent="0" algn="r">
              <a:spcBef>
                <a:spcPts val="0"/>
              </a:spcBef>
              <a:buNone/>
              <a:defRPr sz="900" b="0" i="0" u="none" strike="noStrike" cap="none">
                <a:solidFill>
                  <a:srgbClr val="E72D40"/>
                </a:solidFill>
                <a:latin typeface="Proxima Nova"/>
                <a:ea typeface="Proxima Nova"/>
                <a:cs typeface="Proxima Nova"/>
                <a:sym typeface="Proxima Nova"/>
              </a:defRPr>
            </a:lvl8pPr>
            <a:lvl9pPr marL="0" lvl="8" indent="0" algn="r">
              <a:spcBef>
                <a:spcPts val="0"/>
              </a:spcBef>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 name="Google Shape;19;p2"/>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20" name="Google Shape;20;p2"/>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2 Line Title, Infographics and Caption">
  <p:cSld name="3_2 Line Title, Infographics and Caption">
    <p:spTree>
      <p:nvGrpSpPr>
        <p:cNvPr id="1" name="Shape 119"/>
        <p:cNvGrpSpPr/>
        <p:nvPr/>
      </p:nvGrpSpPr>
      <p:grpSpPr>
        <a:xfrm>
          <a:off x="0" y="0"/>
          <a:ext cx="0" cy="0"/>
          <a:chOff x="0" y="0"/>
          <a:chExt cx="0" cy="0"/>
        </a:xfrm>
      </p:grpSpPr>
      <p:sp>
        <p:nvSpPr>
          <p:cNvPr id="120" name="Google Shape;120;p11"/>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21" name="Google Shape;121;p11"/>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22" name="Google Shape;122;p11"/>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3" name="Google Shape;123;p11"/>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25" name="Google Shape;125;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26" name="Google Shape;126;p11"/>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27" name="Google Shape;127;p11"/>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128" name="Google Shape;128;p11"/>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a:solidFill>
                  <a:srgbClr val="F5333F"/>
                </a:solidFill>
                <a:latin typeface="Arial"/>
                <a:ea typeface="Arial"/>
                <a:cs typeface="Arial"/>
                <a:sym typeface="Arial"/>
              </a:rPr>
              <a:t>Click to add Title</a:t>
            </a:r>
            <a:endParaRPr sz="3600" b="0">
              <a:solidFill>
                <a:srgbClr val="F5333F"/>
              </a:solidFill>
              <a:latin typeface="Arial"/>
              <a:ea typeface="Arial"/>
              <a:cs typeface="Arial"/>
              <a:sym typeface="Arial"/>
            </a:endParaRPr>
          </a:p>
        </p:txBody>
      </p:sp>
      <p:sp>
        <p:nvSpPr>
          <p:cNvPr id="129" name="Google Shape;129;p11"/>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5_Section Header">
  <p:cSld name="6_Section Header">
    <p:spTree>
      <p:nvGrpSpPr>
        <p:cNvPr id="1" name="Shape 130"/>
        <p:cNvGrpSpPr/>
        <p:nvPr/>
      </p:nvGrpSpPr>
      <p:grpSpPr>
        <a:xfrm>
          <a:off x="0" y="0"/>
          <a:ext cx="0" cy="0"/>
          <a:chOff x="0" y="0"/>
          <a:chExt cx="0" cy="0"/>
        </a:xfrm>
      </p:grpSpPr>
      <p:sp>
        <p:nvSpPr>
          <p:cNvPr id="131" name="Google Shape;131;p1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2" name="Google Shape;132;p12"/>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nvGrpSpPr>
          <p:cNvPr id="133" name="Google Shape;133;p12"/>
          <p:cNvGrpSpPr/>
          <p:nvPr/>
        </p:nvGrpSpPr>
        <p:grpSpPr>
          <a:xfrm>
            <a:off x="994787" y="3020755"/>
            <a:ext cx="775019" cy="174751"/>
            <a:chOff x="1326382" y="4041646"/>
            <a:chExt cx="2597497" cy="653143"/>
          </a:xfrm>
        </p:grpSpPr>
        <p:sp>
          <p:nvSpPr>
            <p:cNvPr id="134" name="Google Shape;134;p12"/>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5" name="Google Shape;135;p12"/>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6" name="Google Shape;136;p12"/>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7" name="Google Shape;137;p12"/>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8" name="Google Shape;138;p12"/>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sp>
        <p:nvSpPr>
          <p:cNvPr id="139" name="Google Shape;139;p12"/>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0" name="Google Shape;140;p12"/>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1" name="Google Shape;141;p12"/>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2" name="Google Shape;142;p12"/>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43" name="Google Shape;143;p12"/>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44" name="Google Shape;144;p12"/>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45" name="Google Shape;145;p1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46" name="Google Shape;146;p12"/>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nvGrpSpPr>
          <p:cNvPr id="147" name="Google Shape;147;p12"/>
          <p:cNvGrpSpPr/>
          <p:nvPr/>
        </p:nvGrpSpPr>
        <p:grpSpPr>
          <a:xfrm>
            <a:off x="923664" y="3020755"/>
            <a:ext cx="775019" cy="174751"/>
            <a:chOff x="1326382" y="4041646"/>
            <a:chExt cx="2597497" cy="653143"/>
          </a:xfrm>
        </p:grpSpPr>
        <p:sp>
          <p:nvSpPr>
            <p:cNvPr id="148" name="Google Shape;148;p12"/>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49" name="Google Shape;149;p12"/>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0" name="Google Shape;150;p12"/>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1" name="Google Shape;151;p12"/>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2" name="Google Shape;152;p12"/>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sp>
        <p:nvSpPr>
          <p:cNvPr id="153" name="Google Shape;153;p12"/>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4" name="Google Shape;154;p12"/>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5" name="Google Shape;155;p12"/>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6" name="Google Shape;156;p12"/>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1_Title and TImeline Infographic">
    <p:spTree>
      <p:nvGrpSpPr>
        <p:cNvPr id="1" name="Shape 157"/>
        <p:cNvGrpSpPr/>
        <p:nvPr/>
      </p:nvGrpSpPr>
      <p:grpSpPr>
        <a:xfrm>
          <a:off x="0" y="0"/>
          <a:ext cx="0" cy="0"/>
          <a:chOff x="0" y="0"/>
          <a:chExt cx="0" cy="0"/>
        </a:xfrm>
      </p:grpSpPr>
      <p:sp>
        <p:nvSpPr>
          <p:cNvPr id="158" name="Google Shape;15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59" name="Google Shape;159;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60" name="Google Shape;160;p13"/>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61" name="Google Shape;161;p13"/>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2" name="Google Shape;162;p13"/>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3" name="Google Shape;163;p13"/>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4" name="Google Shape;164;p13"/>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5" name="Google Shape;165;p13"/>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6" name="Google Shape;166;p13"/>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7" name="Google Shape;167;p13"/>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8" name="Google Shape;168;p13"/>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9" name="Google Shape;169;p13"/>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0" name="Google Shape;170;p13"/>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1" name="Google Shape;171;p13"/>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2" name="Google Shape;172;p13"/>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3" name="Google Shape;173;p13"/>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4" name="Google Shape;174;p13"/>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5" name="Google Shape;175;p13"/>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6" name="Google Shape;176;p13"/>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7" name="Google Shape;177;p13"/>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8" name="Google Shape;178;p13"/>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9" name="Google Shape;179;p13"/>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0" name="Google Shape;180;p13"/>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81" name="Google Shape;181;p13"/>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82" name="Google Shape;182;p1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83" name="Google Shape;183;p1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4" name="Google Shape;184;p1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185"/>
        <p:cNvGrpSpPr/>
        <p:nvPr/>
      </p:nvGrpSpPr>
      <p:grpSpPr>
        <a:xfrm>
          <a:off x="0" y="0"/>
          <a:ext cx="0" cy="0"/>
          <a:chOff x="0" y="0"/>
          <a:chExt cx="0" cy="0"/>
        </a:xfrm>
      </p:grpSpPr>
      <p:sp>
        <p:nvSpPr>
          <p:cNvPr id="186" name="Google Shape;186;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87" name="Google Shape;187;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88" name="Google Shape;188;p1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89" name="Google Shape;189;p1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0" name="Google Shape;190;p14"/>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ne Chart">
  <p:cSld name="1_Title and Line Chart">
    <p:spTree>
      <p:nvGrpSpPr>
        <p:cNvPr id="1" name="Shape 191"/>
        <p:cNvGrpSpPr/>
        <p:nvPr/>
      </p:nvGrpSpPr>
      <p:grpSpPr>
        <a:xfrm>
          <a:off x="0" y="0"/>
          <a:ext cx="0" cy="0"/>
          <a:chOff x="0" y="0"/>
          <a:chExt cx="0" cy="0"/>
        </a:xfrm>
      </p:grpSpPr>
      <p:sp>
        <p:nvSpPr>
          <p:cNvPr id="192" name="Google Shape;192;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93" name="Google Shape;193;p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4" name="Google Shape;194;p15"/>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95" name="Google Shape;195;p15"/>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96" name="Google Shape;196;p15"/>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97" name="Google Shape;197;p15"/>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15"/>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9" name="Google Shape;199;p15"/>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0" name="Google Shape;200;p15"/>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1" name="Google Shape;201;p15"/>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2" name="Google Shape;202;p15"/>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3" name="Google Shape;203;p15"/>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4" name="Google Shape;204;p15"/>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5" name="Google Shape;205;p15"/>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206" name="Google Shape;206;p15"/>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207" name="Google Shape;207;p15"/>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208" name="Google Shape;208;p1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09" name="Google Shape;209;p1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0" name="Google Shape;210;p15"/>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Doughnut Chart 2">
  <p:cSld name="1_Title and Doughnut Chart 2">
    <p:spTree>
      <p:nvGrpSpPr>
        <p:cNvPr id="1" name="Shape 211"/>
        <p:cNvGrpSpPr/>
        <p:nvPr/>
      </p:nvGrpSpPr>
      <p:grpSpPr>
        <a:xfrm>
          <a:off x="0" y="0"/>
          <a:ext cx="0" cy="0"/>
          <a:chOff x="0" y="0"/>
          <a:chExt cx="0" cy="0"/>
        </a:xfrm>
      </p:grpSpPr>
      <p:sp>
        <p:nvSpPr>
          <p:cNvPr id="212" name="Google Shape;212;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13" name="Google Shape;213;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14" name="Google Shape;214;p16"/>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15" name="Google Shape;215;p16"/>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16" name="Google Shape;216;p16"/>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17" name="Google Shape;217;p16"/>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8" name="Google Shape;218;p16"/>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9" name="Google Shape;219;p16"/>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16"/>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21" name="Google Shape;221;p16"/>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22" name="Google Shape;222;p16"/>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23" name="Google Shape;223;p16"/>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24" name="Google Shape;224;p1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25" name="Google Shape;225;p1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6" name="Google Shape;226;p16"/>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nfograhic">
  <p:cSld name="1_Title and Infograhic">
    <p:spTree>
      <p:nvGrpSpPr>
        <p:cNvPr id="1" name="Shape 227"/>
        <p:cNvGrpSpPr/>
        <p:nvPr/>
      </p:nvGrpSpPr>
      <p:grpSpPr>
        <a:xfrm>
          <a:off x="0" y="0"/>
          <a:ext cx="0" cy="0"/>
          <a:chOff x="0" y="0"/>
          <a:chExt cx="0" cy="0"/>
        </a:xfrm>
      </p:grpSpPr>
      <p:sp>
        <p:nvSpPr>
          <p:cNvPr id="228" name="Google Shape;228;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29" name="Google Shape;229;p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30" name="Google Shape;230;p1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31" name="Google Shape;231;p17"/>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32" name="Google Shape;232;p17"/>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3" name="Google Shape;233;p17"/>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4" name="Google Shape;234;p17"/>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5" name="Google Shape;235;p17"/>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6" name="Google Shape;236;p17"/>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7" name="Google Shape;237;p17"/>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17"/>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9" name="Google Shape;239;p17"/>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0" name="Google Shape;240;p17"/>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1" name="Google Shape;241;p17"/>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2" name="Google Shape;242;p17"/>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3" name="Google Shape;243;p17"/>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4" name="Google Shape;244;p17"/>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5" name="Google Shape;245;p17"/>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17"/>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17"/>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17"/>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9" name="Google Shape;249;p17"/>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50" name="Google Shape;250;p1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51" name="Google Shape;251;p17"/>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52" name="Google Shape;252;p1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53" name="Google Shape;253;p1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54" name="Google Shape;254;p17"/>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nfographic 2">
  <p:cSld name="1_Title and Infographic 2">
    <p:spTree>
      <p:nvGrpSpPr>
        <p:cNvPr id="1" name="Shape 255"/>
        <p:cNvGrpSpPr/>
        <p:nvPr/>
      </p:nvGrpSpPr>
      <p:grpSpPr>
        <a:xfrm>
          <a:off x="0" y="0"/>
          <a:ext cx="0" cy="0"/>
          <a:chOff x="0" y="0"/>
          <a:chExt cx="0" cy="0"/>
        </a:xfrm>
      </p:grpSpPr>
      <p:sp>
        <p:nvSpPr>
          <p:cNvPr id="256" name="Google Shape;256;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57" name="Google Shape;257;p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8" name="Google Shape;258;p18"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259" name="Google Shape;259;p18"/>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0" name="Google Shape;260;p18"/>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1" name="Google Shape;261;p18"/>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2" name="Google Shape;262;p18"/>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3" name="Google Shape;263;p18"/>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4" name="Google Shape;264;p18"/>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5" name="Google Shape;265;p18"/>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6" name="Google Shape;266;p18"/>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7" name="Google Shape;267;p18"/>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8" name="Google Shape;268;p18"/>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9" name="Google Shape;269;p1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pic>
        <p:nvPicPr>
          <p:cNvPr id="270" name="Google Shape;270;p18"/>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Infographic 3">
  <p:cSld name="1_Title and Infographic 3">
    <p:spTree>
      <p:nvGrpSpPr>
        <p:cNvPr id="1" name="Shape 271"/>
        <p:cNvGrpSpPr/>
        <p:nvPr/>
      </p:nvGrpSpPr>
      <p:grpSpPr>
        <a:xfrm>
          <a:off x="0" y="0"/>
          <a:ext cx="0" cy="0"/>
          <a:chOff x="0" y="0"/>
          <a:chExt cx="0" cy="0"/>
        </a:xfrm>
      </p:grpSpPr>
      <p:sp>
        <p:nvSpPr>
          <p:cNvPr id="272" name="Google Shape;272;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3" name="Google Shape;273;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274" name="Google Shape;274;p19"/>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5" name="Google Shape;275;p19"/>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6" name="Google Shape;276;p19"/>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7" name="Google Shape;277;p19"/>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8" name="Google Shape;278;p19"/>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9" name="Google Shape;279;p19"/>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0" name="Google Shape;280;p19"/>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1" name="Google Shape;281;p19"/>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2" name="Google Shape;282;p19"/>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3" name="Google Shape;283;p19"/>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4" name="Google Shape;284;p19"/>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5" name="Google Shape;285;p19"/>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6" name="Google Shape;286;p19"/>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7" name="Google Shape;287;p19"/>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8" name="Google Shape;288;p19"/>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9" name="Google Shape;289;p19"/>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0" name="Google Shape;290;p19"/>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1" name="Google Shape;291;p19"/>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2" name="Google Shape;292;p19"/>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3" name="Google Shape;293;p19"/>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4" name="Google Shape;294;p19"/>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5" name="Google Shape;295;p19"/>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6" name="Google Shape;296;p19"/>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7" name="Google Shape;297;p19"/>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298" name="Google Shape;298;p19"/>
          <p:cNvGrpSpPr/>
          <p:nvPr/>
        </p:nvGrpSpPr>
        <p:grpSpPr>
          <a:xfrm>
            <a:off x="3064089" y="1322496"/>
            <a:ext cx="3130304" cy="3130304"/>
            <a:chOff x="1725851" y="197234"/>
            <a:chExt cx="4799362" cy="4799363"/>
          </a:xfrm>
        </p:grpSpPr>
        <p:sp>
          <p:nvSpPr>
            <p:cNvPr id="299" name="Google Shape;299;p19"/>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0" name="Google Shape;300;p19"/>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1" name="Google Shape;301;p19"/>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2" name="Google Shape;302;p19"/>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303" name="Google Shape;303;p19"/>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4" name="Google Shape;304;p19"/>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5" name="Google Shape;305;p19"/>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6" name="Google Shape;306;p19"/>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7" name="Google Shape;307;p19"/>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chemeClr val="dk1"/>
                </a:buClr>
                <a:buSzPts val="1200"/>
                <a:buFont typeface="Calibri"/>
                <a:buNone/>
              </a:pPr>
              <a:endParaRPr sz="1200">
                <a:solidFill>
                  <a:srgbClr val="4C4C4C"/>
                </a:solidFill>
                <a:latin typeface="Roboto"/>
                <a:ea typeface="Roboto"/>
                <a:cs typeface="Roboto"/>
                <a:sym typeface="Roboto"/>
              </a:endParaRPr>
            </a:p>
          </p:txBody>
        </p:sp>
        <p:sp>
          <p:nvSpPr>
            <p:cNvPr id="308" name="Google Shape;308;p19"/>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09" name="Google Shape;309;p19"/>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0" name="Google Shape;310;p19"/>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1" name="Google Shape;311;p19"/>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2" name="Google Shape;312;p19"/>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3" name="Google Shape;313;p19"/>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4" name="Google Shape;314;p19"/>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5" name="Google Shape;315;p19"/>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grpSp>
      <p:pic>
        <p:nvPicPr>
          <p:cNvPr id="316" name="Google Shape;316;p19"/>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317" name="Google Shape;317;p19"/>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318" name="Google Shape;318;p19"/>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319" name="Google Shape;319;p19"/>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320" name="Google Shape;320;p19"/>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321" name="Google Shape;321;p19"/>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322" name="Google Shape;322;p19"/>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323" name="Google Shape;323;p19"/>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324" name="Google Shape;324;p19"/>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5" name="Google Shape;325;p1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326" name="Google Shape;326;p1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27" name="Google Shape;327;p19"/>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328"/>
        <p:cNvGrpSpPr/>
        <p:nvPr/>
      </p:nvGrpSpPr>
      <p:grpSpPr>
        <a:xfrm>
          <a:off x="0" y="0"/>
          <a:ext cx="0" cy="0"/>
          <a:chOff x="0" y="0"/>
          <a:chExt cx="0" cy="0"/>
        </a:xfrm>
      </p:grpSpPr>
      <p:sp>
        <p:nvSpPr>
          <p:cNvPr id="329" name="Google Shape;329;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30" name="Google Shape;330;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331" name="Google Shape;331;p20"/>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2" name="Google Shape;332;p20"/>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3" name="Google Shape;333;p2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334" name="Google Shape;334;p2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35" name="Google Shape;335;p20"/>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4" name="Google Shape;24;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6" name="Google Shape;26;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27" name="Google Shape;27;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8" name="Google Shape;28;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336"/>
        <p:cNvGrpSpPr/>
        <p:nvPr/>
      </p:nvGrpSpPr>
      <p:grpSpPr>
        <a:xfrm>
          <a:off x="0" y="0"/>
          <a:ext cx="0" cy="0"/>
          <a:chOff x="0" y="0"/>
          <a:chExt cx="0" cy="0"/>
        </a:xfrm>
      </p:grpSpPr>
      <p:sp>
        <p:nvSpPr>
          <p:cNvPr id="337" name="Google Shape;337;p21"/>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8" name="Google Shape;338;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40" name="Google Shape;340;p21"/>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1" name="Google Shape;341;p21"/>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pic>
        <p:nvPicPr>
          <p:cNvPr id="342" name="Google Shape;342;p21"/>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3" name="Google Shape;343;p21"/>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344"/>
        <p:cNvGrpSpPr/>
        <p:nvPr/>
      </p:nvGrpSpPr>
      <p:grpSpPr>
        <a:xfrm>
          <a:off x="0" y="0"/>
          <a:ext cx="0" cy="0"/>
          <a:chOff x="0" y="0"/>
          <a:chExt cx="0" cy="0"/>
        </a:xfrm>
      </p:grpSpPr>
      <p:sp>
        <p:nvSpPr>
          <p:cNvPr id="345" name="Google Shape;345;p2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46" name="Google Shape;346;p2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47" name="Google Shape;347;p22"/>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22"/>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9" name="Google Shape;349;p22"/>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0" name="Google Shape;350;p22"/>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1" name="Google Shape;351;p22"/>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2" name="Google Shape;352;p22"/>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3" name="Google Shape;353;p22"/>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4" name="Google Shape;354;p22"/>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5" name="Google Shape;355;p22"/>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6" name="Google Shape;356;p22"/>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7" name="Google Shape;357;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59" name="Google Shape;359;p2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360"/>
        <p:cNvGrpSpPr/>
        <p:nvPr/>
      </p:nvGrpSpPr>
      <p:grpSpPr>
        <a:xfrm>
          <a:off x="0" y="0"/>
          <a:ext cx="0" cy="0"/>
          <a:chOff x="0" y="0"/>
          <a:chExt cx="0" cy="0"/>
        </a:xfrm>
      </p:grpSpPr>
      <p:sp>
        <p:nvSpPr>
          <p:cNvPr id="361" name="Google Shape;361;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62" name="Google Shape;362;p23"/>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3" name="Google Shape;363;p23"/>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64" name="Google Shape;364;p23"/>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5" name="Google Shape;365;p23"/>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6" name="Google Shape;366;p23"/>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7" name="Google Shape;367;p23"/>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8" name="Google Shape;368;p23"/>
          <p:cNvSpPr txBox="1">
            <a:spLocks noGrp="1"/>
          </p:cNvSpPr>
          <p:nvPr>
            <p:ph type="dt" idx="10"/>
          </p:nvPr>
        </p:nvSpPr>
        <p:spPr>
          <a:xfrm>
            <a:off x="642473"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23"/>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70" name="Google Shape;370;p23"/>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71" name="Google Shape;371;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72" name="Google Shape;372;p23"/>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373" name="Google Shape;373;p2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374"/>
        <p:cNvGrpSpPr/>
        <p:nvPr/>
      </p:nvGrpSpPr>
      <p:grpSpPr>
        <a:xfrm>
          <a:off x="0" y="0"/>
          <a:ext cx="0" cy="0"/>
          <a:chOff x="0" y="0"/>
          <a:chExt cx="0" cy="0"/>
        </a:xfrm>
      </p:grpSpPr>
      <p:pic>
        <p:nvPicPr>
          <p:cNvPr id="375" name="Google Shape;375;p24"/>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376" name="Google Shape;376;p24"/>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377" name="Google Shape;377;p24"/>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378" name="Google Shape;378;p24"/>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379" name="Google Shape;379;p24"/>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380" name="Google Shape;380;p24"/>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1" name="Google Shape;381;p24"/>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2" name="Google Shape;382;p24"/>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3" name="Google Shape;383;p24"/>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4" name="Google Shape;384;p24"/>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5" name="Google Shape;385;p24"/>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6" name="Google Shape;386;p24"/>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7" name="Google Shape;387;p24"/>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8" name="Google Shape;388;p24"/>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9" name="Google Shape;389;p24"/>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90" name="Google Shape;390;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1" name="Google Shape;391;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2" name="Google Shape;392;p24"/>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393" name="Google Shape;393;p24"/>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394" name="Google Shape;394;p24"/>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395" name="Google Shape;395;p24"/>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396" name="Google Shape;396;p24"/>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397" name="Google Shape;397;p24"/>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398" name="Google Shape;398;p24"/>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399" name="Google Shape;399;p24"/>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400" name="Google Shape;400;p24"/>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401" name="Google Shape;401;p24"/>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402" name="Google Shape;402;p2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3" name="Google Shape;403;p2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04" name="Google Shape;404;p24"/>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405"/>
        <p:cNvGrpSpPr/>
        <p:nvPr/>
      </p:nvGrpSpPr>
      <p:grpSpPr>
        <a:xfrm>
          <a:off x="0" y="0"/>
          <a:ext cx="0" cy="0"/>
          <a:chOff x="0" y="0"/>
          <a:chExt cx="0" cy="0"/>
        </a:xfrm>
      </p:grpSpPr>
      <p:sp>
        <p:nvSpPr>
          <p:cNvPr id="406" name="Google Shape;406;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7" name="Google Shape;407;p25"/>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408" name="Google Shape;408;p25"/>
          <p:cNvGrpSpPr/>
          <p:nvPr/>
        </p:nvGrpSpPr>
        <p:grpSpPr>
          <a:xfrm>
            <a:off x="994787" y="3020755"/>
            <a:ext cx="775019" cy="174751"/>
            <a:chOff x="1326382" y="4041646"/>
            <a:chExt cx="2597497" cy="653143"/>
          </a:xfrm>
        </p:grpSpPr>
        <p:sp>
          <p:nvSpPr>
            <p:cNvPr id="409" name="Google Shape;409;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0" name="Google Shape;410;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1" name="Google Shape;411;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2" name="Google Shape;412;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3" name="Google Shape;413;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414" name="Google Shape;414;p25"/>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5" name="Google Shape;415;p25"/>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6" name="Google Shape;416;p25"/>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7" name="Google Shape;417;p25"/>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25"/>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19" name="Google Shape;419;p25"/>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420" name="Google Shape;420;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1" name="Google Shape;421;p25"/>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422" name="Google Shape;422;p25"/>
          <p:cNvGrpSpPr/>
          <p:nvPr/>
        </p:nvGrpSpPr>
        <p:grpSpPr>
          <a:xfrm>
            <a:off x="923664" y="3020755"/>
            <a:ext cx="775019" cy="174751"/>
            <a:chOff x="1326382" y="4041646"/>
            <a:chExt cx="2597497" cy="653143"/>
          </a:xfrm>
        </p:grpSpPr>
        <p:sp>
          <p:nvSpPr>
            <p:cNvPr id="423" name="Google Shape;423;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4" name="Google Shape;424;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5" name="Google Shape;425;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6" name="Google Shape;426;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7" name="Google Shape;427;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428" name="Google Shape;428;p25"/>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9" name="Google Shape;429;p25"/>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0" name="Google Shape;430;p25"/>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31" name="Google Shape;431;p2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432"/>
        <p:cNvGrpSpPr/>
        <p:nvPr/>
      </p:nvGrpSpPr>
      <p:grpSpPr>
        <a:xfrm>
          <a:off x="0" y="0"/>
          <a:ext cx="0" cy="0"/>
          <a:chOff x="0" y="0"/>
          <a:chExt cx="0" cy="0"/>
        </a:xfrm>
      </p:grpSpPr>
      <p:sp>
        <p:nvSpPr>
          <p:cNvPr id="433" name="Google Shape;433;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p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35" name="Google Shape;435;p26"/>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36" name="Google Shape;436;p26"/>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7" name="Google Shape;437;p26"/>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8" name="Google Shape;438;p26"/>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9" name="Google Shape;439;p26"/>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0" name="Google Shape;440;p26"/>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1" name="Google Shape;441;p26"/>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2" name="Google Shape;442;p26"/>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3" name="Google Shape;443;p26"/>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4" name="Google Shape;444;p26"/>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5" name="Google Shape;445;p26"/>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6" name="Google Shape;446;p26"/>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7" name="Google Shape;447;p26"/>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8" name="Google Shape;448;p26"/>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9" name="Google Shape;449;p26"/>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0" name="Google Shape;450;p26"/>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1" name="Google Shape;451;p26"/>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2" name="Google Shape;452;p26"/>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3" name="Google Shape;453;p26"/>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4" name="Google Shape;454;p26"/>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5" name="Google Shape;455;p26"/>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56" name="Google Shape;456;p26"/>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57" name="Google Shape;457;p2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58" name="Google Shape;458;p2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59" name="Google Shape;459;p26"/>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460"/>
        <p:cNvGrpSpPr/>
        <p:nvPr/>
      </p:nvGrpSpPr>
      <p:grpSpPr>
        <a:xfrm>
          <a:off x="0" y="0"/>
          <a:ext cx="0" cy="0"/>
          <a:chOff x="0" y="0"/>
          <a:chExt cx="0" cy="0"/>
        </a:xfrm>
      </p:grpSpPr>
      <p:sp>
        <p:nvSpPr>
          <p:cNvPr id="461" name="Google Shape;461;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63" name="Google Shape;463;p2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64" name="Google Shape;464;p2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65" name="Google Shape;465;p27"/>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466"/>
        <p:cNvGrpSpPr/>
        <p:nvPr/>
      </p:nvGrpSpPr>
      <p:grpSpPr>
        <a:xfrm>
          <a:off x="0" y="0"/>
          <a:ext cx="0" cy="0"/>
          <a:chOff x="0" y="0"/>
          <a:chExt cx="0" cy="0"/>
        </a:xfrm>
      </p:grpSpPr>
      <p:sp>
        <p:nvSpPr>
          <p:cNvPr id="467" name="Google Shape;467;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69" name="Google Shape;469;p28"/>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28"/>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71" name="Google Shape;471;p28"/>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72" name="Google Shape;472;p28"/>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3" name="Google Shape;473;p28"/>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4" name="Google Shape;474;p28"/>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5" name="Google Shape;475;p28"/>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6" name="Google Shape;476;p28"/>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7" name="Google Shape;477;p28"/>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8" name="Google Shape;478;p28"/>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9" name="Google Shape;479;p28"/>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0" name="Google Shape;480;p28"/>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p28"/>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82" name="Google Shape;482;p28"/>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83" name="Google Shape;483;p2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84" name="Google Shape;484;p2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85" name="Google Shape;485;p2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486"/>
        <p:cNvGrpSpPr/>
        <p:nvPr/>
      </p:nvGrpSpPr>
      <p:grpSpPr>
        <a:xfrm>
          <a:off x="0" y="0"/>
          <a:ext cx="0" cy="0"/>
          <a:chOff x="0" y="0"/>
          <a:chExt cx="0" cy="0"/>
        </a:xfrm>
      </p:grpSpPr>
      <p:sp>
        <p:nvSpPr>
          <p:cNvPr id="487" name="Google Shape;487;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8" name="Google Shape;488;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89" name="Google Shape;489;p29"/>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0" name="Google Shape;490;p29"/>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1" name="Google Shape;491;p29"/>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2" name="Google Shape;492;p29"/>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3" name="Google Shape;493;p29"/>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4" name="Google Shape;494;p29"/>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5" name="Google Shape;495;p29"/>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96" name="Google Shape;496;p29"/>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7" name="Google Shape;497;p29"/>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8" name="Google Shape;498;p29"/>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9" name="Google Shape;499;p2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00" name="Google Shape;500;p2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01" name="Google Shape;501;p29"/>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502"/>
        <p:cNvGrpSpPr/>
        <p:nvPr/>
      </p:nvGrpSpPr>
      <p:grpSpPr>
        <a:xfrm>
          <a:off x="0" y="0"/>
          <a:ext cx="0" cy="0"/>
          <a:chOff x="0" y="0"/>
          <a:chExt cx="0" cy="0"/>
        </a:xfrm>
      </p:grpSpPr>
      <p:sp>
        <p:nvSpPr>
          <p:cNvPr id="503" name="Google Shape;503;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4" name="Google Shape;504;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05" name="Google Shape;505;p30"/>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06" name="Google Shape;506;p30"/>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07" name="Google Shape;507;p30"/>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30"/>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30"/>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30"/>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30"/>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2" name="Google Shape;512;p30"/>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3" name="Google Shape;513;p30"/>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4" name="Google Shape;514;p30"/>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5" name="Google Shape;515;p30"/>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6" name="Google Shape;516;p30"/>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7" name="Google Shape;517;p30"/>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8" name="Google Shape;518;p30"/>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9" name="Google Shape;519;p30"/>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0" name="Google Shape;520;p30"/>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1" name="Google Shape;521;p30"/>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2" name="Google Shape;522;p30"/>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3" name="Google Shape;523;p30"/>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4" name="Google Shape;524;p30"/>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525" name="Google Shape;525;p30"/>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26" name="Google Shape;526;p30"/>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27" name="Google Shape;527;p3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28" name="Google Shape;528;p3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9" name="Google Shape;529;p30"/>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9"/>
        <p:cNvGrpSpPr/>
        <p:nvPr/>
      </p:nvGrpSpPr>
      <p:grpSpPr>
        <a:xfrm>
          <a:off x="0" y="0"/>
          <a:ext cx="0" cy="0"/>
          <a:chOff x="0" y="0"/>
          <a:chExt cx="0" cy="0"/>
        </a:xfrm>
      </p:grpSpPr>
      <p:sp>
        <p:nvSpPr>
          <p:cNvPr id="30" name="Google Shape;30;p4"/>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4"/>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Proxima Nova"/>
                <a:ea typeface="Proxima Nova"/>
                <a:cs typeface="Proxima Nova"/>
                <a:sym typeface="Proxima Nova"/>
              </a:defRPr>
            </a:lvl1pPr>
            <a:lvl2pPr marL="0" lvl="1" indent="0" algn="r">
              <a:spcBef>
                <a:spcPts val="0"/>
              </a:spcBef>
              <a:buNone/>
              <a:defRPr sz="900" b="0" i="0" u="none" strike="noStrike" cap="none">
                <a:solidFill>
                  <a:schemeClr val="lt1"/>
                </a:solidFill>
                <a:latin typeface="Proxima Nova"/>
                <a:ea typeface="Proxima Nova"/>
                <a:cs typeface="Proxima Nova"/>
                <a:sym typeface="Proxima Nova"/>
              </a:defRPr>
            </a:lvl2pPr>
            <a:lvl3pPr marL="0" lvl="2" indent="0" algn="r">
              <a:spcBef>
                <a:spcPts val="0"/>
              </a:spcBef>
              <a:buNone/>
              <a:defRPr sz="900" b="0" i="0" u="none" strike="noStrike" cap="none">
                <a:solidFill>
                  <a:schemeClr val="lt1"/>
                </a:solidFill>
                <a:latin typeface="Proxima Nova"/>
                <a:ea typeface="Proxima Nova"/>
                <a:cs typeface="Proxima Nova"/>
                <a:sym typeface="Proxima Nova"/>
              </a:defRPr>
            </a:lvl3pPr>
            <a:lvl4pPr marL="0" lvl="3" indent="0" algn="r">
              <a:spcBef>
                <a:spcPts val="0"/>
              </a:spcBef>
              <a:buNone/>
              <a:defRPr sz="900" b="0" i="0" u="none" strike="noStrike" cap="none">
                <a:solidFill>
                  <a:schemeClr val="lt1"/>
                </a:solidFill>
                <a:latin typeface="Proxima Nova"/>
                <a:ea typeface="Proxima Nova"/>
                <a:cs typeface="Proxima Nova"/>
                <a:sym typeface="Proxima Nova"/>
              </a:defRPr>
            </a:lvl4pPr>
            <a:lvl5pPr marL="0" lvl="4" indent="0" algn="r">
              <a:spcBef>
                <a:spcPts val="0"/>
              </a:spcBef>
              <a:buNone/>
              <a:defRPr sz="900" b="0" i="0" u="none" strike="noStrike" cap="none">
                <a:solidFill>
                  <a:schemeClr val="lt1"/>
                </a:solidFill>
                <a:latin typeface="Proxima Nova"/>
                <a:ea typeface="Proxima Nova"/>
                <a:cs typeface="Proxima Nova"/>
                <a:sym typeface="Proxima Nova"/>
              </a:defRPr>
            </a:lvl5pPr>
            <a:lvl6pPr marL="0" lvl="5" indent="0" algn="r">
              <a:spcBef>
                <a:spcPts val="0"/>
              </a:spcBef>
              <a:buNone/>
              <a:defRPr sz="900" b="0" i="0" u="none" strike="noStrike" cap="none">
                <a:solidFill>
                  <a:schemeClr val="lt1"/>
                </a:solidFill>
                <a:latin typeface="Proxima Nova"/>
                <a:ea typeface="Proxima Nova"/>
                <a:cs typeface="Proxima Nova"/>
                <a:sym typeface="Proxima Nova"/>
              </a:defRPr>
            </a:lvl6pPr>
            <a:lvl7pPr marL="0" lvl="6" indent="0" algn="r">
              <a:spcBef>
                <a:spcPts val="0"/>
              </a:spcBef>
              <a:buNone/>
              <a:defRPr sz="900" b="0" i="0" u="none" strike="noStrike" cap="none">
                <a:solidFill>
                  <a:schemeClr val="lt1"/>
                </a:solidFill>
                <a:latin typeface="Proxima Nova"/>
                <a:ea typeface="Proxima Nova"/>
                <a:cs typeface="Proxima Nova"/>
                <a:sym typeface="Proxima Nova"/>
              </a:defRPr>
            </a:lvl7pPr>
            <a:lvl8pPr marL="0" lvl="7" indent="0" algn="r">
              <a:spcBef>
                <a:spcPts val="0"/>
              </a:spcBef>
              <a:buNone/>
              <a:defRPr sz="900" b="0" i="0" u="none" strike="noStrike" cap="none">
                <a:solidFill>
                  <a:schemeClr val="lt1"/>
                </a:solidFill>
                <a:latin typeface="Proxima Nova"/>
                <a:ea typeface="Proxima Nova"/>
                <a:cs typeface="Proxima Nova"/>
                <a:sym typeface="Proxima Nova"/>
              </a:defRPr>
            </a:lvl8pPr>
            <a:lvl9pPr marL="0" lvl="8" indent="0" algn="r">
              <a:spcBef>
                <a:spcPts val="0"/>
              </a:spcBef>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 name="Google Shape;35;p4"/>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6" name="Google Shape;36;p4"/>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 name="Google Shape;37;p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530"/>
        <p:cNvGrpSpPr/>
        <p:nvPr/>
      </p:nvGrpSpPr>
      <p:grpSpPr>
        <a:xfrm>
          <a:off x="0" y="0"/>
          <a:ext cx="0" cy="0"/>
          <a:chOff x="0" y="0"/>
          <a:chExt cx="0" cy="0"/>
        </a:xfrm>
      </p:grpSpPr>
      <p:sp>
        <p:nvSpPr>
          <p:cNvPr id="531" name="Google Shape;531;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2" name="Google Shape;532;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33" name="Google Shape;533;p31"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534" name="Google Shape;534;p31"/>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5" name="Google Shape;535;p31"/>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6" name="Google Shape;536;p31"/>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7" name="Google Shape;537;p31"/>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8" name="Google Shape;538;p31"/>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9" name="Google Shape;539;p31"/>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0" name="Google Shape;540;p31"/>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1" name="Google Shape;541;p31"/>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2" name="Google Shape;542;p31"/>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3" name="Google Shape;543;p31"/>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4" name="Google Shape;544;p3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545" name="Google Shape;545;p31"/>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546"/>
        <p:cNvGrpSpPr/>
        <p:nvPr/>
      </p:nvGrpSpPr>
      <p:grpSpPr>
        <a:xfrm>
          <a:off x="0" y="0"/>
          <a:ext cx="0" cy="0"/>
          <a:chOff x="0" y="0"/>
          <a:chExt cx="0" cy="0"/>
        </a:xfrm>
      </p:grpSpPr>
      <p:sp>
        <p:nvSpPr>
          <p:cNvPr id="547" name="Google Shape;547;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8" name="Google Shape;548;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549" name="Google Shape;549;p32"/>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0" name="Google Shape;550;p32"/>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1" name="Google Shape;551;p32"/>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2" name="Google Shape;552;p32"/>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3" name="Google Shape;553;p32"/>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4" name="Google Shape;554;p32"/>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5" name="Google Shape;555;p32"/>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6" name="Google Shape;556;p32"/>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7" name="Google Shape;557;p32"/>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8" name="Google Shape;558;p32"/>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9" name="Google Shape;559;p32"/>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0" name="Google Shape;560;p32"/>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1" name="Google Shape;561;p32"/>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2" name="Google Shape;562;p32"/>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3" name="Google Shape;563;p32"/>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4" name="Google Shape;564;p32"/>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5" name="Google Shape;565;p32"/>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6" name="Google Shape;566;p32"/>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7" name="Google Shape;567;p32"/>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8" name="Google Shape;568;p32"/>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9" name="Google Shape;569;p32"/>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0" name="Google Shape;570;p32"/>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1" name="Google Shape;571;p32"/>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2" name="Google Shape;572;p32"/>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573" name="Google Shape;573;p32"/>
          <p:cNvGrpSpPr/>
          <p:nvPr/>
        </p:nvGrpSpPr>
        <p:grpSpPr>
          <a:xfrm>
            <a:off x="3064089" y="1322496"/>
            <a:ext cx="3130304" cy="3130304"/>
            <a:chOff x="1725851" y="197234"/>
            <a:chExt cx="4799362" cy="4799363"/>
          </a:xfrm>
        </p:grpSpPr>
        <p:sp>
          <p:nvSpPr>
            <p:cNvPr id="574" name="Google Shape;574;p32"/>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32"/>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None/>
              </a:pPr>
              <a:endParaRPr sz="1200">
                <a:solidFill>
                  <a:srgbClr val="4C4C4C"/>
                </a:solidFill>
                <a:latin typeface="Roboto"/>
                <a:ea typeface="Roboto"/>
                <a:cs typeface="Roboto"/>
                <a:sym typeface="Roboto"/>
              </a:endParaRPr>
            </a:p>
          </p:txBody>
        </p:sp>
        <p:sp>
          <p:nvSpPr>
            <p:cNvPr id="583" name="Google Shape;583;p32"/>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4" name="Google Shape;584;p32"/>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5" name="Google Shape;585;p32"/>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6" name="Google Shape;586;p32"/>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7" name="Google Shape;587;p32"/>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88" name="Google Shape;588;p32"/>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89" name="Google Shape;589;p32"/>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90" name="Google Shape;590;p32"/>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grpSp>
      <p:pic>
        <p:nvPicPr>
          <p:cNvPr id="591" name="Google Shape;591;p32"/>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592" name="Google Shape;592;p32"/>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593" name="Google Shape;593;p32"/>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594" name="Google Shape;594;p32"/>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595" name="Google Shape;595;p32"/>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596" name="Google Shape;596;p32"/>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597" name="Google Shape;597;p32"/>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598" name="Google Shape;598;p32"/>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599" name="Google Shape;599;p32"/>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0" name="Google Shape;600;p3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01" name="Google Shape;601;p3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02" name="Google Shape;602;p32"/>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03"/>
        <p:cNvGrpSpPr/>
        <p:nvPr/>
      </p:nvGrpSpPr>
      <p:grpSpPr>
        <a:xfrm>
          <a:off x="0" y="0"/>
          <a:ext cx="0" cy="0"/>
          <a:chOff x="0" y="0"/>
          <a:chExt cx="0" cy="0"/>
        </a:xfrm>
      </p:grpSpPr>
      <p:sp>
        <p:nvSpPr>
          <p:cNvPr id="604" name="Google Shape;604;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5" name="Google Shape;605;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606" name="Google Shape;606;p33"/>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7" name="Google Shape;607;p33"/>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8" name="Google Shape;608;p3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09" name="Google Shape;609;p3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10" name="Google Shape;610;p33"/>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38"/>
        <p:cNvGrpSpPr/>
        <p:nvPr/>
      </p:nvGrpSpPr>
      <p:grpSpPr>
        <a:xfrm>
          <a:off x="0" y="0"/>
          <a:ext cx="0" cy="0"/>
          <a:chOff x="0" y="0"/>
          <a:chExt cx="0" cy="0"/>
        </a:xfrm>
      </p:grpSpPr>
      <p:sp>
        <p:nvSpPr>
          <p:cNvPr id="39" name="Google Shape;39;p5"/>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 name="Google Shape;40;p5"/>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 name="Google Shape;41;p5"/>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 name="Google Shape;42;p5"/>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 name="Google Shape;4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5" name="Google Shape;45;p5"/>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6" name="Google Shape;46;p5"/>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47" name="Google Shape;47;p5"/>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a:solidFill>
                  <a:srgbClr val="F5333F"/>
                </a:solidFill>
                <a:latin typeface="Arial"/>
                <a:ea typeface="Arial"/>
                <a:cs typeface="Arial"/>
                <a:sym typeface="Arial"/>
              </a:rPr>
              <a:t>Click to add Title</a:t>
            </a:r>
            <a:endParaRPr sz="3600" b="0">
              <a:solidFill>
                <a:srgbClr val="F5333F"/>
              </a:solidFill>
              <a:latin typeface="Arial"/>
              <a:ea typeface="Arial"/>
              <a:cs typeface="Arial"/>
              <a:sym typeface="Arial"/>
            </a:endParaRPr>
          </a:p>
        </p:txBody>
      </p:sp>
      <p:sp>
        <p:nvSpPr>
          <p:cNvPr id="48" name="Google Shape;48;p5"/>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49"/>
        <p:cNvGrpSpPr/>
        <p:nvPr/>
      </p:nvGrpSpPr>
      <p:grpSpPr>
        <a:xfrm>
          <a:off x="0" y="0"/>
          <a:ext cx="0" cy="0"/>
          <a:chOff x="0" y="0"/>
          <a:chExt cx="0" cy="0"/>
        </a:xfrm>
      </p:grpSpPr>
      <p:sp>
        <p:nvSpPr>
          <p:cNvPr id="50" name="Google Shape;5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52" name="Google Shape;52;p6"/>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5" name="Google Shape;55;p6"/>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56"/>
        <p:cNvGrpSpPr/>
        <p:nvPr/>
      </p:nvGrpSpPr>
      <p:grpSpPr>
        <a:xfrm>
          <a:off x="0" y="0"/>
          <a:ext cx="0" cy="0"/>
          <a:chOff x="0" y="0"/>
          <a:chExt cx="0" cy="0"/>
        </a:xfrm>
      </p:grpSpPr>
      <p:sp>
        <p:nvSpPr>
          <p:cNvPr id="57" name="Google Shape;57;p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8" name="Google Shape;58;p7"/>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 name="Google Shape;60;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2" name="Google Shape;62;p7"/>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63" name="Google Shape;63;p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64"/>
        <p:cNvGrpSpPr/>
        <p:nvPr/>
      </p:nvGrpSpPr>
      <p:grpSpPr>
        <a:xfrm>
          <a:off x="0" y="0"/>
          <a:ext cx="0" cy="0"/>
          <a:chOff x="0" y="0"/>
          <a:chExt cx="0" cy="0"/>
        </a:xfrm>
      </p:grpSpPr>
      <p:sp>
        <p:nvSpPr>
          <p:cNvPr id="65" name="Google Shape;65;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6" name="Google Shape;66;p8"/>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8"/>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8" name="Google Shape;68;p8"/>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9" name="Google Shape;69;p8"/>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0" name="Google Shape;70;p8"/>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1" name="Google Shape;71;p8"/>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2" name="Google Shape;72;p8"/>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3" name="Google Shape;73;p8"/>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74" name="Google Shape;74;p8"/>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75" name="Google Shape;75;p8"/>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76" name="Google Shape;76;p8"/>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77" name="Google Shape;77;p8"/>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78" name="Google Shape;78;p8"/>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79" name="Google Shape;79;p8"/>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 name="Google Shape;80;p8"/>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 name="Google Shape;81;p8"/>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 name="Google Shape;82;p8"/>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Google Shape;83;p8"/>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 name="Google Shape;84;p8"/>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5" name="Google Shape;85;p8"/>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8"/>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 name="Google Shape;87;p8"/>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8"/>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90" name="Google Shape;90;p8"/>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91" name="Google Shape;91;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2" name="Google Shape;92;p8"/>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3" name="Google Shape;93;p8"/>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4" name="Google Shape;94;p8"/>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5" name="Google Shape;95;p8"/>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6" name="Google Shape;96;p8"/>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7" name="Google Shape;97;p8"/>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8" name="Google Shape;98;p8"/>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99" name="Google Shape;99;p8"/>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100" name="Google Shape;100;p8"/>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101" name="Google Shape;101;p8"/>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102" name="Google Shape;102;p8"/>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103" name="Google Shape;103;p8"/>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104" name="Google Shape;104;p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05"/>
        <p:cNvGrpSpPr/>
        <p:nvPr/>
      </p:nvGrpSpPr>
      <p:grpSpPr>
        <a:xfrm>
          <a:off x="0" y="0"/>
          <a:ext cx="0" cy="0"/>
          <a:chOff x="0" y="0"/>
          <a:chExt cx="0" cy="0"/>
        </a:xfrm>
      </p:grpSpPr>
      <p:sp>
        <p:nvSpPr>
          <p:cNvPr id="106" name="Google Shape;106;p9"/>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9"/>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08" name="Google Shape;108;p9"/>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E72D40"/>
              </a:buClr>
              <a:buSzPts val="1400"/>
              <a:buFont typeface="Proxima Nova"/>
              <a:buNone/>
              <a:defRPr>
                <a:solidFill>
                  <a:srgbClr val="E72D40"/>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09" name="Google Shape;109;p9"/>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1pPr>
            <a:lvl2pPr marL="0" marR="0" lvl="1"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2pPr>
            <a:lvl3pPr marL="0" marR="0" lvl="2"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3pPr>
            <a:lvl4pPr marL="0" marR="0" lvl="3"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4pPr>
            <a:lvl5pPr marL="0" marR="0" lvl="4"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5pPr>
            <a:lvl6pPr marL="0" marR="0" lvl="5"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6pPr>
            <a:lvl7pPr marL="0" marR="0" lvl="6"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7pPr>
            <a:lvl8pPr marL="0" marR="0" lvl="7"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8pPr>
            <a:lvl9pPr marL="0" marR="0" lvl="8"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0" name="Google Shape;110;p9"/>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111" name="Google Shape;111;p9"/>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112"/>
        <p:cNvGrpSpPr/>
        <p:nvPr/>
      </p:nvGrpSpPr>
      <p:grpSpPr>
        <a:xfrm>
          <a:off x="0" y="0"/>
          <a:ext cx="0" cy="0"/>
          <a:chOff x="0" y="0"/>
          <a:chExt cx="0" cy="0"/>
        </a:xfrm>
      </p:grpSpPr>
      <p:sp>
        <p:nvSpPr>
          <p:cNvPr id="113" name="Google Shape;113;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14" name="Google Shape;114;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5" name="Google Shape;115;p10"/>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 name="Google Shape;116;p1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17" name="Google Shape;117;p1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8" name="Google Shape;118;p10"/>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Proxima Nova"/>
                <a:ea typeface="Proxima Nova"/>
                <a:cs typeface="Proxima Nova"/>
                <a:sym typeface="Proxima Nov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Proxima Nova"/>
                <a:ea typeface="Proxima Nova"/>
                <a:cs typeface="Proxima Nova"/>
                <a:sym typeface="Proxima Nova"/>
              </a:defRPr>
            </a:lvl1pPr>
            <a:lvl2pPr marL="0" marR="0" lvl="1" indent="0" algn="r" rtl="0">
              <a:spcBef>
                <a:spcPts val="0"/>
              </a:spcBef>
              <a:buNone/>
              <a:defRPr sz="900" b="0" i="0" u="none" strike="noStrike" cap="none">
                <a:solidFill>
                  <a:srgbClr val="888888"/>
                </a:solidFill>
                <a:latin typeface="Proxima Nova"/>
                <a:ea typeface="Proxima Nova"/>
                <a:cs typeface="Proxima Nova"/>
                <a:sym typeface="Proxima Nova"/>
              </a:defRPr>
            </a:lvl2pPr>
            <a:lvl3pPr marL="0" marR="0" lvl="2" indent="0" algn="r" rtl="0">
              <a:spcBef>
                <a:spcPts val="0"/>
              </a:spcBef>
              <a:buNone/>
              <a:defRPr sz="900" b="0" i="0" u="none" strike="noStrike" cap="none">
                <a:solidFill>
                  <a:srgbClr val="888888"/>
                </a:solidFill>
                <a:latin typeface="Proxima Nova"/>
                <a:ea typeface="Proxima Nova"/>
                <a:cs typeface="Proxima Nova"/>
                <a:sym typeface="Proxima Nova"/>
              </a:defRPr>
            </a:lvl3pPr>
            <a:lvl4pPr marL="0" marR="0" lvl="3" indent="0" algn="r" rtl="0">
              <a:spcBef>
                <a:spcPts val="0"/>
              </a:spcBef>
              <a:buNone/>
              <a:defRPr sz="900" b="0" i="0" u="none" strike="noStrike" cap="none">
                <a:solidFill>
                  <a:srgbClr val="888888"/>
                </a:solidFill>
                <a:latin typeface="Proxima Nova"/>
                <a:ea typeface="Proxima Nova"/>
                <a:cs typeface="Proxima Nova"/>
                <a:sym typeface="Proxima Nova"/>
              </a:defRPr>
            </a:lvl4pPr>
            <a:lvl5pPr marL="0" marR="0" lvl="4" indent="0" algn="r" rtl="0">
              <a:spcBef>
                <a:spcPts val="0"/>
              </a:spcBef>
              <a:buNone/>
              <a:defRPr sz="900" b="0" i="0" u="none" strike="noStrike" cap="none">
                <a:solidFill>
                  <a:srgbClr val="888888"/>
                </a:solidFill>
                <a:latin typeface="Proxima Nova"/>
                <a:ea typeface="Proxima Nova"/>
                <a:cs typeface="Proxima Nova"/>
                <a:sym typeface="Proxima Nova"/>
              </a:defRPr>
            </a:lvl5pPr>
            <a:lvl6pPr marL="0" marR="0" lvl="5" indent="0" algn="r" rtl="0">
              <a:spcBef>
                <a:spcPts val="0"/>
              </a:spcBef>
              <a:buNone/>
              <a:defRPr sz="900" b="0" i="0" u="none" strike="noStrike" cap="none">
                <a:solidFill>
                  <a:srgbClr val="888888"/>
                </a:solidFill>
                <a:latin typeface="Proxima Nova"/>
                <a:ea typeface="Proxima Nova"/>
                <a:cs typeface="Proxima Nova"/>
                <a:sym typeface="Proxima Nova"/>
              </a:defRPr>
            </a:lvl6pPr>
            <a:lvl7pPr marL="0" marR="0" lvl="6" indent="0" algn="r" rtl="0">
              <a:spcBef>
                <a:spcPts val="0"/>
              </a:spcBef>
              <a:buNone/>
              <a:defRPr sz="900" b="0" i="0" u="none" strike="noStrike" cap="none">
                <a:solidFill>
                  <a:srgbClr val="888888"/>
                </a:solidFill>
                <a:latin typeface="Proxima Nova"/>
                <a:ea typeface="Proxima Nova"/>
                <a:cs typeface="Proxima Nova"/>
                <a:sym typeface="Proxima Nova"/>
              </a:defRPr>
            </a:lvl7pPr>
            <a:lvl8pPr marL="0" marR="0" lvl="7" indent="0" algn="r" rtl="0">
              <a:spcBef>
                <a:spcPts val="0"/>
              </a:spcBef>
              <a:buNone/>
              <a:defRPr sz="900" b="0" i="0" u="none" strike="noStrike" cap="none">
                <a:solidFill>
                  <a:srgbClr val="888888"/>
                </a:solidFill>
                <a:latin typeface="Proxima Nova"/>
                <a:ea typeface="Proxima Nova"/>
                <a:cs typeface="Proxima Nova"/>
                <a:sym typeface="Proxima Nova"/>
              </a:defRPr>
            </a:lvl8pPr>
            <a:lvl9pPr marL="0" marR="0" lvl="8" indent="0" algn="r" rtl="0">
              <a:spcBef>
                <a:spcPts val="0"/>
              </a:spcBef>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3" name="Google Shape;13;p1"/>
          <p:cNvPicPr preferRelativeResize="0"/>
          <p:nvPr/>
        </p:nvPicPr>
        <p:blipFill rotWithShape="1">
          <a:blip r:embed="rId34">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forms/d/1EU-MIWPQQYOHK1u8iGDKJ3Vf0_DBYyLGUgt2A4Ggbo4/edit"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hyperlink" Target="https://docs.google.com/spreadsheets/d/1zdbBiRc4SRwmclEHuQSF_Rc-6J_wWJOlbs9rXTHz-bI/edit?resourcekey#gid=1979482262" TargetMode="External"/><Relationship Id="rId4" Type="http://schemas.openxmlformats.org/officeDocument/2006/relationships/hyperlink" Target="https://docs.google.com/forms/d/1EU-MIWPQQYOHK1u8iGDKJ3Vf0_DBYyLGUgt2A4Ggbo4/edit#respons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whimsical.com/getting-started-boards-Rp2AMQtGw73pH7MFcSDSmK"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p:nvPr/>
        </p:nvSpPr>
        <p:spPr>
          <a:xfrm>
            <a:off x="882650" y="1854720"/>
            <a:ext cx="6895200" cy="1692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Proxima Nova"/>
              <a:buNone/>
            </a:pPr>
            <a:r>
              <a:rPr lang="en-IN" sz="3200" dirty="0">
                <a:solidFill>
                  <a:schemeClr val="dk1"/>
                </a:solidFill>
                <a:latin typeface="Proxima Nova"/>
                <a:ea typeface="Proxima Nova"/>
                <a:cs typeface="Proxima Nova"/>
                <a:sym typeface="Proxima Nova"/>
              </a:rPr>
              <a:t>Product Management</a:t>
            </a:r>
            <a:endParaRPr sz="3200" dirty="0">
              <a:solidFill>
                <a:schemeClr val="dk1"/>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000"/>
              <a:buFont typeface="Proxima Nova"/>
              <a:buNone/>
            </a:pPr>
            <a:r>
              <a:rPr lang="en-IN" sz="3200" dirty="0">
                <a:solidFill>
                  <a:schemeClr val="dk1"/>
                </a:solidFill>
                <a:latin typeface="Proxima Nova"/>
                <a:ea typeface="Proxima Nova"/>
                <a:cs typeface="Proxima Nova"/>
                <a:sym typeface="Proxima Nova"/>
              </a:rPr>
              <a:t>Certification Program</a:t>
            </a:r>
            <a:endParaRPr sz="3200" dirty="0">
              <a:solidFill>
                <a:schemeClr val="dk1"/>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000"/>
              <a:buFont typeface="Proxima Nova"/>
              <a:buNone/>
            </a:pPr>
            <a:r>
              <a:rPr lang="en-IN" sz="2400" i="1" dirty="0">
                <a:solidFill>
                  <a:srgbClr val="FF0000"/>
                </a:solidFill>
                <a:latin typeface="Proxima Nova"/>
                <a:ea typeface="Proxima Nova"/>
                <a:cs typeface="Proxima Nova"/>
                <a:sym typeface="Proxima Nova"/>
              </a:rPr>
              <a:t>Industry Project – I Submitted By:</a:t>
            </a:r>
          </a:p>
          <a:p>
            <a:pPr marL="0" lvl="0" indent="0" algn="ctr" rtl="0">
              <a:lnSpc>
                <a:spcPct val="90000"/>
              </a:lnSpc>
              <a:spcBef>
                <a:spcPts val="0"/>
              </a:spcBef>
              <a:spcAft>
                <a:spcPts val="0"/>
              </a:spcAft>
              <a:buClr>
                <a:schemeClr val="dk1"/>
              </a:buClr>
              <a:buSzPts val="4000"/>
              <a:buFont typeface="Proxima Nova"/>
              <a:buNone/>
            </a:pPr>
            <a:r>
              <a:rPr lang="en-IN" sz="2400" dirty="0">
                <a:solidFill>
                  <a:schemeClr val="tx1"/>
                </a:solidFill>
                <a:latin typeface="Proxima Nova"/>
                <a:ea typeface="Proxima Nova"/>
                <a:cs typeface="Proxima Nova"/>
                <a:sym typeface="Proxima Nova"/>
              </a:rPr>
              <a:t>Chaitra </a:t>
            </a:r>
            <a:r>
              <a:rPr lang="en-IN" sz="2400" dirty="0" err="1">
                <a:solidFill>
                  <a:schemeClr val="tx1"/>
                </a:solidFill>
                <a:latin typeface="Proxima Nova"/>
                <a:ea typeface="Proxima Nova"/>
                <a:cs typeface="Proxima Nova"/>
                <a:sym typeface="Proxima Nova"/>
              </a:rPr>
              <a:t>Mahadevappa</a:t>
            </a:r>
            <a:endParaRPr lang="en-IN" sz="2400" dirty="0">
              <a:solidFill>
                <a:schemeClr val="tx1"/>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000"/>
              <a:buFont typeface="Proxima Nova"/>
              <a:buNone/>
            </a:pPr>
            <a:r>
              <a:rPr lang="en-IN" sz="2400" dirty="0">
                <a:solidFill>
                  <a:schemeClr val="tx1"/>
                </a:solidFill>
                <a:latin typeface="Proxima Nova"/>
                <a:ea typeface="Proxima Nova"/>
                <a:cs typeface="Proxima Nova"/>
                <a:sym typeface="Proxima Nova"/>
              </a:rPr>
              <a:t>Jyoti Kumari</a:t>
            </a:r>
          </a:p>
          <a:p>
            <a:pPr marL="0" lvl="0" indent="0" algn="ctr" rtl="0">
              <a:lnSpc>
                <a:spcPct val="90000"/>
              </a:lnSpc>
              <a:spcBef>
                <a:spcPts val="0"/>
              </a:spcBef>
              <a:spcAft>
                <a:spcPts val="0"/>
              </a:spcAft>
              <a:buClr>
                <a:schemeClr val="dk1"/>
              </a:buClr>
              <a:buSzPts val="4000"/>
              <a:buFont typeface="Proxima Nova"/>
              <a:buNone/>
            </a:pPr>
            <a:r>
              <a:rPr lang="en-IN" sz="2400" dirty="0" err="1">
                <a:solidFill>
                  <a:schemeClr val="tx1"/>
                </a:solidFill>
                <a:latin typeface="Proxima Nova"/>
                <a:ea typeface="Proxima Nova"/>
                <a:cs typeface="Proxima Nova"/>
                <a:sym typeface="Proxima Nova"/>
              </a:rPr>
              <a:t>Sameet</a:t>
            </a:r>
            <a:r>
              <a:rPr lang="en-IN" sz="2400" dirty="0">
                <a:solidFill>
                  <a:schemeClr val="tx1"/>
                </a:solidFill>
                <a:latin typeface="Proxima Nova"/>
                <a:ea typeface="Proxima Nova"/>
                <a:cs typeface="Proxima Nova"/>
                <a:sym typeface="Proxima Nova"/>
              </a:rPr>
              <a:t> </a:t>
            </a:r>
            <a:r>
              <a:rPr lang="en-IN" sz="2400" dirty="0" err="1">
                <a:solidFill>
                  <a:schemeClr val="tx1"/>
                </a:solidFill>
                <a:latin typeface="Proxima Nova"/>
                <a:ea typeface="Proxima Nova"/>
                <a:cs typeface="Proxima Nova"/>
                <a:sym typeface="Proxima Nova"/>
              </a:rPr>
              <a:t>Suryawanshi</a:t>
            </a:r>
            <a:endParaRPr lang="en-IN" sz="2400" dirty="0">
              <a:solidFill>
                <a:schemeClr val="tx1"/>
              </a:solidFill>
              <a:latin typeface="Proxima Nova"/>
              <a:ea typeface="Proxima Nova"/>
              <a:cs typeface="Proxima Nova"/>
              <a:sym typeface="Proxima Nova"/>
            </a:endParaRPr>
          </a:p>
          <a:p>
            <a:pPr algn="ctr">
              <a:lnSpc>
                <a:spcPct val="90000"/>
              </a:lnSpc>
              <a:buClr>
                <a:schemeClr val="dk1"/>
              </a:buClr>
              <a:buSzPts val="4000"/>
            </a:pPr>
            <a:r>
              <a:rPr lang="en-IN" sz="2400" dirty="0" err="1">
                <a:solidFill>
                  <a:schemeClr val="tx1"/>
                </a:solidFill>
                <a:latin typeface="Proxima Nova"/>
                <a:ea typeface="Proxima Nova"/>
                <a:cs typeface="Proxima Nova"/>
                <a:sym typeface="Proxima Nova"/>
              </a:rPr>
              <a:t>Achal</a:t>
            </a:r>
            <a:r>
              <a:rPr lang="en-IN" sz="2400" dirty="0">
                <a:solidFill>
                  <a:schemeClr val="tx1"/>
                </a:solidFill>
                <a:latin typeface="Proxima Nova"/>
                <a:ea typeface="Proxima Nova"/>
                <a:cs typeface="Proxima Nova"/>
                <a:sym typeface="Proxima Nova"/>
              </a:rPr>
              <a:t> </a:t>
            </a:r>
            <a:r>
              <a:rPr lang="en-IN" sz="2400" dirty="0" err="1">
                <a:solidFill>
                  <a:schemeClr val="tx1"/>
                </a:solidFill>
                <a:latin typeface="Proxima Nova"/>
                <a:ea typeface="Proxima Nova"/>
                <a:cs typeface="Proxima Nova"/>
                <a:sym typeface="Proxima Nova"/>
              </a:rPr>
              <a:t>Kagwad</a:t>
            </a:r>
            <a:endParaRPr lang="en-IN" sz="2400" dirty="0">
              <a:solidFill>
                <a:schemeClr val="tx1"/>
              </a:solidFill>
              <a:latin typeface="Proxima Nova"/>
              <a:ea typeface="Proxima Nova"/>
              <a:cs typeface="Proxima Nova"/>
              <a:sym typeface="Proxima Nova"/>
            </a:endParaRPr>
          </a:p>
        </p:txBody>
      </p:sp>
      <p:pic>
        <p:nvPicPr>
          <p:cNvPr id="616" name="Google Shape;616;p34"/>
          <p:cNvPicPr preferRelativeResize="0"/>
          <p:nvPr/>
        </p:nvPicPr>
        <p:blipFill rotWithShape="1">
          <a:blip r:embed="rId3">
            <a:alphaModFix/>
          </a:blip>
          <a:srcRect/>
          <a:stretch/>
        </p:blipFill>
        <p:spPr>
          <a:xfrm>
            <a:off x="7582370" y="0"/>
            <a:ext cx="1356542" cy="1577482"/>
          </a:xfrm>
          <a:prstGeom prst="rect">
            <a:avLst/>
          </a:prstGeom>
          <a:noFill/>
          <a:ln>
            <a:noFill/>
          </a:ln>
        </p:spPr>
      </p:pic>
      <p:sp>
        <p:nvSpPr>
          <p:cNvPr id="617" name="Google Shape;617;p34"/>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Competitor Analysis- Company </a:t>
            </a:r>
            <a:r>
              <a:rPr lang="en-IN" dirty="0" err="1"/>
              <a:t>BackGrounds</a:t>
            </a:r>
            <a:endParaRPr dirty="0"/>
          </a:p>
        </p:txBody>
      </p:sp>
      <p:graphicFrame>
        <p:nvGraphicFramePr>
          <p:cNvPr id="2" name="Table 2">
            <a:extLst>
              <a:ext uri="{FF2B5EF4-FFF2-40B4-BE49-F238E27FC236}">
                <a16:creationId xmlns:a16="http://schemas.microsoft.com/office/drawing/2014/main" id="{C05B1F1E-C2FE-AF36-75D6-3E6BA8633A7C}"/>
              </a:ext>
            </a:extLst>
          </p:cNvPr>
          <p:cNvGraphicFramePr>
            <a:graphicFrameLocks noGrp="1"/>
          </p:cNvGraphicFramePr>
          <p:nvPr>
            <p:extLst>
              <p:ext uri="{D42A27DB-BD31-4B8C-83A1-F6EECF244321}">
                <p14:modId xmlns:p14="http://schemas.microsoft.com/office/powerpoint/2010/main" val="2849571269"/>
              </p:ext>
            </p:extLst>
          </p:nvPr>
        </p:nvGraphicFramePr>
        <p:xfrm>
          <a:off x="127592" y="786809"/>
          <a:ext cx="8832110" cy="3925540"/>
        </p:xfrm>
        <a:graphic>
          <a:graphicData uri="http://schemas.openxmlformats.org/drawingml/2006/table">
            <a:tbl>
              <a:tblPr firstRow="1" bandRow="1">
                <a:tableStyleId>{35758FB7-9AC5-4552-8A53-C91805E547FA}</a:tableStyleId>
              </a:tblPr>
              <a:tblGrid>
                <a:gridCol w="1518946">
                  <a:extLst>
                    <a:ext uri="{9D8B030D-6E8A-4147-A177-3AD203B41FA5}">
                      <a16:colId xmlns:a16="http://schemas.microsoft.com/office/drawing/2014/main" val="227034917"/>
                    </a:ext>
                  </a:extLst>
                </a:gridCol>
                <a:gridCol w="3712152">
                  <a:extLst>
                    <a:ext uri="{9D8B030D-6E8A-4147-A177-3AD203B41FA5}">
                      <a16:colId xmlns:a16="http://schemas.microsoft.com/office/drawing/2014/main" val="3677860149"/>
                    </a:ext>
                  </a:extLst>
                </a:gridCol>
                <a:gridCol w="3601012">
                  <a:extLst>
                    <a:ext uri="{9D8B030D-6E8A-4147-A177-3AD203B41FA5}">
                      <a16:colId xmlns:a16="http://schemas.microsoft.com/office/drawing/2014/main" val="793554012"/>
                    </a:ext>
                  </a:extLst>
                </a:gridCol>
              </a:tblGrid>
              <a:tr h="326065">
                <a:tc>
                  <a:txBody>
                    <a:bodyPr/>
                    <a:lstStyle/>
                    <a:p>
                      <a:r>
                        <a:rPr lang="en-IN" dirty="0"/>
                        <a:t>CRITERIA</a:t>
                      </a:r>
                    </a:p>
                  </a:txBody>
                  <a:tcPr/>
                </a:tc>
                <a:tc>
                  <a:txBody>
                    <a:bodyPr/>
                    <a:lstStyle/>
                    <a:p>
                      <a:r>
                        <a:rPr lang="en-IN" dirty="0"/>
                        <a:t>SWIGGY-DC1</a:t>
                      </a:r>
                    </a:p>
                  </a:txBody>
                  <a:tcPr/>
                </a:tc>
                <a:tc>
                  <a:txBody>
                    <a:bodyPr/>
                    <a:lstStyle/>
                    <a:p>
                      <a:r>
                        <a:rPr lang="en-IN" dirty="0"/>
                        <a:t>ZOMATO-DC2</a:t>
                      </a:r>
                    </a:p>
                  </a:txBody>
                  <a:tcPr/>
                </a:tc>
                <a:extLst>
                  <a:ext uri="{0D108BD9-81ED-4DB2-BD59-A6C34878D82A}">
                    <a16:rowId xmlns:a16="http://schemas.microsoft.com/office/drawing/2014/main" val="3128374270"/>
                  </a:ext>
                </a:extLst>
              </a:tr>
              <a:tr h="326065">
                <a:tc>
                  <a:txBody>
                    <a:bodyPr/>
                    <a:lstStyle/>
                    <a:p>
                      <a:r>
                        <a:rPr lang="en-IN" dirty="0"/>
                        <a:t>Goals</a:t>
                      </a:r>
                    </a:p>
                  </a:txBody>
                  <a:tcPr/>
                </a:tc>
                <a:tc>
                  <a:txBody>
                    <a:bodyPr/>
                    <a:lstStyle/>
                    <a:p>
                      <a:r>
                        <a:rPr lang="en-IN" dirty="0"/>
                        <a:t>Integrate with Restaurant Partners and provide seamless food delivery experience</a:t>
                      </a:r>
                    </a:p>
                  </a:txBody>
                  <a:tcPr/>
                </a:tc>
                <a:tc>
                  <a:txBody>
                    <a:bodyPr/>
                    <a:lstStyle/>
                    <a:p>
                      <a:r>
                        <a:rPr lang="en-IN" dirty="0"/>
                        <a:t>Change the way Customer consumes food</a:t>
                      </a:r>
                    </a:p>
                  </a:txBody>
                  <a:tcPr/>
                </a:tc>
                <a:extLst>
                  <a:ext uri="{0D108BD9-81ED-4DB2-BD59-A6C34878D82A}">
                    <a16:rowId xmlns:a16="http://schemas.microsoft.com/office/drawing/2014/main" val="755367686"/>
                  </a:ext>
                </a:extLst>
              </a:tr>
              <a:tr h="326065">
                <a:tc>
                  <a:txBody>
                    <a:bodyPr/>
                    <a:lstStyle/>
                    <a:p>
                      <a:r>
                        <a:rPr lang="en-IN" dirty="0"/>
                        <a:t>Mission</a:t>
                      </a:r>
                    </a:p>
                  </a:txBody>
                  <a:tcPr/>
                </a:tc>
                <a:tc>
                  <a:txBody>
                    <a:bodyPr/>
                    <a:lstStyle/>
                    <a:p>
                      <a:r>
                        <a:rPr lang="en-IN" dirty="0"/>
                        <a:t>Change the way India Eats</a:t>
                      </a:r>
                    </a:p>
                  </a:txBody>
                  <a:tcPr/>
                </a:tc>
                <a:tc>
                  <a:txBody>
                    <a:bodyPr/>
                    <a:lstStyle/>
                    <a:p>
                      <a:r>
                        <a:rPr lang="en-IN" dirty="0"/>
                        <a:t>Better Food For More People</a:t>
                      </a:r>
                    </a:p>
                  </a:txBody>
                  <a:tcPr/>
                </a:tc>
                <a:extLst>
                  <a:ext uri="{0D108BD9-81ED-4DB2-BD59-A6C34878D82A}">
                    <a16:rowId xmlns:a16="http://schemas.microsoft.com/office/drawing/2014/main" val="4159492203"/>
                  </a:ext>
                </a:extLst>
              </a:tr>
              <a:tr h="326065">
                <a:tc>
                  <a:txBody>
                    <a:bodyPr/>
                    <a:lstStyle/>
                    <a:p>
                      <a:r>
                        <a:rPr lang="en-IN" dirty="0"/>
                        <a:t>Strategy</a:t>
                      </a:r>
                    </a:p>
                  </a:txBody>
                  <a:tcPr/>
                </a:tc>
                <a:tc>
                  <a:txBody>
                    <a:bodyPr/>
                    <a:lstStyle/>
                    <a:p>
                      <a:r>
                        <a:rPr lang="en-IN" dirty="0" err="1"/>
                        <a:t>Swiggy</a:t>
                      </a:r>
                      <a:r>
                        <a:rPr lang="en-IN" dirty="0"/>
                        <a:t> plans to build unified delivery platform diversifying its products across host of categories food, groceries etc. However Food Remains its highest revenue generator</a:t>
                      </a:r>
                    </a:p>
                  </a:txBody>
                  <a:tcPr/>
                </a:tc>
                <a:tc>
                  <a:txBody>
                    <a:bodyPr/>
                    <a:lstStyle/>
                    <a:p>
                      <a:r>
                        <a:rPr lang="en-IN" dirty="0"/>
                        <a:t>Zomato has gone public. It has different segments apart from food: business consulting, Cloud Kitchen penetration. It also introduced Zomato Gold Membership</a:t>
                      </a:r>
                    </a:p>
                  </a:txBody>
                  <a:tcPr/>
                </a:tc>
                <a:extLst>
                  <a:ext uri="{0D108BD9-81ED-4DB2-BD59-A6C34878D82A}">
                    <a16:rowId xmlns:a16="http://schemas.microsoft.com/office/drawing/2014/main" val="4159813519"/>
                  </a:ext>
                </a:extLst>
              </a:tr>
              <a:tr h="326065">
                <a:tc>
                  <a:txBody>
                    <a:bodyPr/>
                    <a:lstStyle/>
                    <a:p>
                      <a:r>
                        <a:rPr lang="en-IN" dirty="0"/>
                        <a:t>#Employees</a:t>
                      </a:r>
                    </a:p>
                  </a:txBody>
                  <a:tcPr/>
                </a:tc>
                <a:tc>
                  <a:txBody>
                    <a:bodyPr/>
                    <a:lstStyle/>
                    <a:p>
                      <a:r>
                        <a:rPr lang="en-IN" dirty="0"/>
                        <a:t>Around 11,000</a:t>
                      </a:r>
                    </a:p>
                  </a:txBody>
                  <a:tcPr/>
                </a:tc>
                <a:tc>
                  <a:txBody>
                    <a:bodyPr/>
                    <a:lstStyle/>
                    <a:p>
                      <a:r>
                        <a:rPr lang="en-IN" dirty="0"/>
                        <a:t>5000 employees</a:t>
                      </a:r>
                    </a:p>
                  </a:txBody>
                  <a:tcPr/>
                </a:tc>
                <a:extLst>
                  <a:ext uri="{0D108BD9-81ED-4DB2-BD59-A6C34878D82A}">
                    <a16:rowId xmlns:a16="http://schemas.microsoft.com/office/drawing/2014/main" val="2296310490"/>
                  </a:ext>
                </a:extLst>
              </a:tr>
              <a:tr h="326065">
                <a:tc>
                  <a:txBody>
                    <a:bodyPr/>
                    <a:lstStyle/>
                    <a:p>
                      <a:r>
                        <a:rPr lang="en-IN" dirty="0"/>
                        <a:t>Funding</a:t>
                      </a:r>
                    </a:p>
                  </a:txBody>
                  <a:tcPr/>
                </a:tc>
                <a:tc>
                  <a:txBody>
                    <a:bodyPr/>
                    <a:lstStyle/>
                    <a:p>
                      <a:r>
                        <a:rPr lang="en-IN" dirty="0"/>
                        <a:t>Total of 3.6B in 15 rounds till 2022</a:t>
                      </a:r>
                    </a:p>
                  </a:txBody>
                  <a:tcPr/>
                </a:tc>
                <a:tc>
                  <a:txBody>
                    <a:bodyPr/>
                    <a:lstStyle/>
                    <a:p>
                      <a:r>
                        <a:rPr lang="en-IN" dirty="0"/>
                        <a:t>Total of 2.5B in 21 rounds till 2022</a:t>
                      </a:r>
                    </a:p>
                  </a:txBody>
                  <a:tcPr/>
                </a:tc>
                <a:extLst>
                  <a:ext uri="{0D108BD9-81ED-4DB2-BD59-A6C34878D82A}">
                    <a16:rowId xmlns:a16="http://schemas.microsoft.com/office/drawing/2014/main" val="896226907"/>
                  </a:ext>
                </a:extLst>
              </a:tr>
              <a:tr h="326065">
                <a:tc>
                  <a:txBody>
                    <a:bodyPr/>
                    <a:lstStyle/>
                    <a:p>
                      <a:r>
                        <a:rPr lang="en-IN" dirty="0"/>
                        <a:t>Revenue</a:t>
                      </a:r>
                    </a:p>
                  </a:txBody>
                  <a:tcPr/>
                </a:tc>
                <a:tc>
                  <a:txBody>
                    <a:bodyPr/>
                    <a:lstStyle/>
                    <a:p>
                      <a:r>
                        <a:rPr lang="en-IN" dirty="0"/>
                        <a:t>FY2022-4687 Crores</a:t>
                      </a:r>
                    </a:p>
                    <a:p>
                      <a:r>
                        <a:rPr lang="en-IN" dirty="0"/>
                        <a:t>FY2021-2118 Crores</a:t>
                      </a:r>
                    </a:p>
                    <a:p>
                      <a:r>
                        <a:rPr lang="en-IN" dirty="0"/>
                        <a:t>FY2020-2742 Crores</a:t>
                      </a:r>
                    </a:p>
                    <a:p>
                      <a:r>
                        <a:rPr lang="en-IN" dirty="0"/>
                        <a:t>FY2019-1397 Crores</a:t>
                      </a:r>
                    </a:p>
                    <a:p>
                      <a:r>
                        <a:rPr lang="en-IN" dirty="0"/>
                        <a:t>FY2018-485 Crores</a:t>
                      </a:r>
                    </a:p>
                  </a:txBody>
                  <a:tcPr/>
                </a:tc>
                <a:tc>
                  <a:txBody>
                    <a:bodyPr/>
                    <a:lstStyle/>
                    <a:p>
                      <a:r>
                        <a:rPr lang="en-IN" dirty="0"/>
                        <a:t>FY2022-2300 Crores</a:t>
                      </a:r>
                    </a:p>
                    <a:p>
                      <a:r>
                        <a:rPr lang="en-IN" dirty="0"/>
                        <a:t>FY2021-2547 Crores</a:t>
                      </a:r>
                    </a:p>
                    <a:p>
                      <a:r>
                        <a:rPr lang="en-IN" dirty="0"/>
                        <a:t>FY2020-3467 Crores</a:t>
                      </a:r>
                    </a:p>
                    <a:p>
                      <a:endParaRPr lang="en-IN" dirty="0"/>
                    </a:p>
                  </a:txBody>
                  <a:tcPr/>
                </a:tc>
                <a:extLst>
                  <a:ext uri="{0D108BD9-81ED-4DB2-BD59-A6C34878D82A}">
                    <a16:rowId xmlns:a16="http://schemas.microsoft.com/office/drawing/2014/main" val="1572600274"/>
                  </a:ext>
                </a:extLst>
              </a:tr>
            </a:tbl>
          </a:graphicData>
        </a:graphic>
      </p:graphicFrame>
    </p:spTree>
    <p:extLst>
      <p:ext uri="{BB962C8B-B14F-4D97-AF65-F5344CB8AC3E}">
        <p14:creationId xmlns:p14="http://schemas.microsoft.com/office/powerpoint/2010/main" val="4029126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Competitor Analysis- Company </a:t>
            </a:r>
            <a:r>
              <a:rPr lang="en-IN" dirty="0" err="1"/>
              <a:t>BackGrounds</a:t>
            </a:r>
            <a:endParaRPr dirty="0"/>
          </a:p>
        </p:txBody>
      </p:sp>
      <p:graphicFrame>
        <p:nvGraphicFramePr>
          <p:cNvPr id="2" name="Table 2">
            <a:extLst>
              <a:ext uri="{FF2B5EF4-FFF2-40B4-BE49-F238E27FC236}">
                <a16:creationId xmlns:a16="http://schemas.microsoft.com/office/drawing/2014/main" id="{C05B1F1E-C2FE-AF36-75D6-3E6BA8633A7C}"/>
              </a:ext>
            </a:extLst>
          </p:cNvPr>
          <p:cNvGraphicFramePr>
            <a:graphicFrameLocks noGrp="1"/>
          </p:cNvGraphicFramePr>
          <p:nvPr>
            <p:extLst>
              <p:ext uri="{D42A27DB-BD31-4B8C-83A1-F6EECF244321}">
                <p14:modId xmlns:p14="http://schemas.microsoft.com/office/powerpoint/2010/main" val="2406633006"/>
              </p:ext>
            </p:extLst>
          </p:nvPr>
        </p:nvGraphicFramePr>
        <p:xfrm>
          <a:off x="127592" y="786809"/>
          <a:ext cx="8832110" cy="2947345"/>
        </p:xfrm>
        <a:graphic>
          <a:graphicData uri="http://schemas.openxmlformats.org/drawingml/2006/table">
            <a:tbl>
              <a:tblPr firstRow="1" bandRow="1">
                <a:tableStyleId>{35758FB7-9AC5-4552-8A53-C91805E547FA}</a:tableStyleId>
              </a:tblPr>
              <a:tblGrid>
                <a:gridCol w="1518946">
                  <a:extLst>
                    <a:ext uri="{9D8B030D-6E8A-4147-A177-3AD203B41FA5}">
                      <a16:colId xmlns:a16="http://schemas.microsoft.com/office/drawing/2014/main" val="227034917"/>
                    </a:ext>
                  </a:extLst>
                </a:gridCol>
                <a:gridCol w="3712152">
                  <a:extLst>
                    <a:ext uri="{9D8B030D-6E8A-4147-A177-3AD203B41FA5}">
                      <a16:colId xmlns:a16="http://schemas.microsoft.com/office/drawing/2014/main" val="3677860149"/>
                    </a:ext>
                  </a:extLst>
                </a:gridCol>
                <a:gridCol w="3601012">
                  <a:extLst>
                    <a:ext uri="{9D8B030D-6E8A-4147-A177-3AD203B41FA5}">
                      <a16:colId xmlns:a16="http://schemas.microsoft.com/office/drawing/2014/main" val="793554012"/>
                    </a:ext>
                  </a:extLst>
                </a:gridCol>
              </a:tblGrid>
              <a:tr h="326065">
                <a:tc>
                  <a:txBody>
                    <a:bodyPr/>
                    <a:lstStyle/>
                    <a:p>
                      <a:r>
                        <a:rPr lang="en-IN" dirty="0"/>
                        <a:t>CRITERIA</a:t>
                      </a:r>
                    </a:p>
                  </a:txBody>
                  <a:tcPr/>
                </a:tc>
                <a:tc>
                  <a:txBody>
                    <a:bodyPr/>
                    <a:lstStyle/>
                    <a:p>
                      <a:r>
                        <a:rPr lang="en-IN" dirty="0"/>
                        <a:t>SWIGGY</a:t>
                      </a:r>
                    </a:p>
                  </a:txBody>
                  <a:tcPr/>
                </a:tc>
                <a:tc>
                  <a:txBody>
                    <a:bodyPr/>
                    <a:lstStyle/>
                    <a:p>
                      <a:r>
                        <a:rPr lang="en-IN" dirty="0"/>
                        <a:t>ZOMATO</a:t>
                      </a:r>
                    </a:p>
                  </a:txBody>
                  <a:tcPr/>
                </a:tc>
                <a:extLst>
                  <a:ext uri="{0D108BD9-81ED-4DB2-BD59-A6C34878D82A}">
                    <a16:rowId xmlns:a16="http://schemas.microsoft.com/office/drawing/2014/main" val="3128374270"/>
                  </a:ext>
                </a:extLst>
              </a:tr>
              <a:tr h="326065">
                <a:tc>
                  <a:txBody>
                    <a:bodyPr/>
                    <a:lstStyle/>
                    <a:p>
                      <a:r>
                        <a:rPr lang="en-IN" dirty="0"/>
                        <a:t>Founder’s Profile</a:t>
                      </a:r>
                    </a:p>
                  </a:txBody>
                  <a:tcPr/>
                </a:tc>
                <a:tc>
                  <a:txBody>
                    <a:bodyPr/>
                    <a:lstStyle/>
                    <a:p>
                      <a:r>
                        <a:rPr lang="en-IN" dirty="0" err="1"/>
                        <a:t>SriHarsha</a:t>
                      </a:r>
                      <a:r>
                        <a:rPr lang="en-IN" dirty="0"/>
                        <a:t> </a:t>
                      </a:r>
                      <a:r>
                        <a:rPr lang="en-IN" dirty="0" err="1"/>
                        <a:t>Majety</a:t>
                      </a:r>
                      <a:r>
                        <a:rPr lang="en-IN" dirty="0"/>
                        <a:t>- CEO, Rahul </a:t>
                      </a:r>
                      <a:r>
                        <a:rPr lang="en-IN" dirty="0" err="1"/>
                        <a:t>Jaimini</a:t>
                      </a:r>
                      <a:r>
                        <a:rPr lang="en-IN" dirty="0"/>
                        <a:t>, Nandan Reddy</a:t>
                      </a:r>
                    </a:p>
                  </a:txBody>
                  <a:tcPr/>
                </a:tc>
                <a:tc>
                  <a:txBody>
                    <a:bodyPr/>
                    <a:lstStyle/>
                    <a:p>
                      <a:r>
                        <a:rPr lang="en-IN" dirty="0" err="1"/>
                        <a:t>Deepinder</a:t>
                      </a:r>
                      <a:r>
                        <a:rPr lang="en-IN" dirty="0"/>
                        <a:t> Goyal-CEO, Pankaj </a:t>
                      </a:r>
                      <a:r>
                        <a:rPr lang="en-IN" dirty="0" err="1"/>
                        <a:t>Chaddah</a:t>
                      </a:r>
                      <a:endParaRPr lang="en-IN" dirty="0"/>
                    </a:p>
                  </a:txBody>
                  <a:tcPr/>
                </a:tc>
                <a:extLst>
                  <a:ext uri="{0D108BD9-81ED-4DB2-BD59-A6C34878D82A}">
                    <a16:rowId xmlns:a16="http://schemas.microsoft.com/office/drawing/2014/main" val="755367686"/>
                  </a:ext>
                </a:extLst>
              </a:tr>
              <a:tr h="326065">
                <a:tc>
                  <a:txBody>
                    <a:bodyPr/>
                    <a:lstStyle/>
                    <a:p>
                      <a:r>
                        <a:rPr lang="en-IN" dirty="0"/>
                        <a:t>Acquisitions</a:t>
                      </a:r>
                    </a:p>
                  </a:txBody>
                  <a:tcPr/>
                </a:tc>
                <a:tc>
                  <a:txBody>
                    <a:bodyPr/>
                    <a:lstStyle/>
                    <a:p>
                      <a:r>
                        <a:rPr lang="en-IN" dirty="0"/>
                        <a:t>4 Acquisitions</a:t>
                      </a:r>
                    </a:p>
                    <a:p>
                      <a:r>
                        <a:rPr lang="en-IN" dirty="0"/>
                        <a:t>Kint.io-2019</a:t>
                      </a:r>
                    </a:p>
                    <a:p>
                      <a:r>
                        <a:rPr lang="en-IN" dirty="0" err="1"/>
                        <a:t>Supr</a:t>
                      </a:r>
                      <a:r>
                        <a:rPr lang="en-IN" dirty="0"/>
                        <a:t> Daily -2018</a:t>
                      </a:r>
                    </a:p>
                    <a:p>
                      <a:r>
                        <a:rPr lang="en-IN" dirty="0" err="1"/>
                        <a:t>Scootsy</a:t>
                      </a:r>
                      <a:r>
                        <a:rPr lang="en-IN" dirty="0"/>
                        <a:t>- 2018</a:t>
                      </a:r>
                    </a:p>
                    <a:p>
                      <a:r>
                        <a:rPr lang="en-IN" dirty="0"/>
                        <a:t>48East- 2017</a:t>
                      </a:r>
                    </a:p>
                  </a:txBody>
                  <a:tcPr/>
                </a:tc>
                <a:tc>
                  <a:txBody>
                    <a:bodyPr/>
                    <a:lstStyle/>
                    <a:p>
                      <a:r>
                        <a:rPr lang="en-IN" dirty="0"/>
                        <a:t>14 Acquisitions. Major Ones Below</a:t>
                      </a:r>
                    </a:p>
                    <a:p>
                      <a:r>
                        <a:rPr lang="en-IN" dirty="0"/>
                        <a:t>Menu Mania-2014</a:t>
                      </a:r>
                    </a:p>
                    <a:p>
                      <a:r>
                        <a:rPr lang="en-IN" dirty="0"/>
                        <a:t>Maple Graph-2015</a:t>
                      </a:r>
                    </a:p>
                    <a:p>
                      <a:r>
                        <a:rPr lang="en-IN" dirty="0"/>
                        <a:t>Sparse Labs-2016</a:t>
                      </a:r>
                    </a:p>
                    <a:p>
                      <a:r>
                        <a:rPr lang="en-IN" dirty="0"/>
                        <a:t>Uber Eats-</a:t>
                      </a:r>
                    </a:p>
                  </a:txBody>
                  <a:tcPr/>
                </a:tc>
                <a:extLst>
                  <a:ext uri="{0D108BD9-81ED-4DB2-BD59-A6C34878D82A}">
                    <a16:rowId xmlns:a16="http://schemas.microsoft.com/office/drawing/2014/main" val="4159492203"/>
                  </a:ext>
                </a:extLst>
              </a:tr>
              <a:tr h="326065">
                <a:tc>
                  <a:txBody>
                    <a:bodyPr/>
                    <a:lstStyle/>
                    <a:p>
                      <a:r>
                        <a:rPr lang="en-IN" dirty="0"/>
                        <a:t>Target Market</a:t>
                      </a:r>
                    </a:p>
                  </a:txBody>
                  <a:tcPr/>
                </a:tc>
                <a:tc>
                  <a:txBody>
                    <a:bodyPr/>
                    <a:lstStyle/>
                    <a:p>
                      <a:r>
                        <a:rPr lang="en-IN" dirty="0"/>
                        <a:t>Age 18 to 35 </a:t>
                      </a:r>
                      <a:r>
                        <a:rPr lang="en-US" dirty="0"/>
                        <a:t>These are college students, working professionals, or entrepreneurs who have a good lifestyle and live in upscale neighborhoods.</a:t>
                      </a:r>
                      <a:endParaRPr lang="en-IN" dirty="0"/>
                    </a:p>
                  </a:txBody>
                  <a:tcPr/>
                </a:tc>
                <a:tc>
                  <a:txBody>
                    <a:bodyPr/>
                    <a:lstStyle/>
                    <a:p>
                      <a:r>
                        <a:rPr lang="en-IN" dirty="0"/>
                        <a:t>Both Apps almost similar target market of youth between 18 to 35 who have access to internet and smart phone.</a:t>
                      </a:r>
                    </a:p>
                  </a:txBody>
                  <a:tcPr/>
                </a:tc>
                <a:extLst>
                  <a:ext uri="{0D108BD9-81ED-4DB2-BD59-A6C34878D82A}">
                    <a16:rowId xmlns:a16="http://schemas.microsoft.com/office/drawing/2014/main" val="4159813519"/>
                  </a:ext>
                </a:extLst>
              </a:tr>
            </a:tbl>
          </a:graphicData>
        </a:graphic>
      </p:graphicFrame>
    </p:spTree>
    <p:extLst>
      <p:ext uri="{BB962C8B-B14F-4D97-AF65-F5344CB8AC3E}">
        <p14:creationId xmlns:p14="http://schemas.microsoft.com/office/powerpoint/2010/main" val="197159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Competitor Analysis- Business Models</a:t>
            </a:r>
            <a:endParaRPr dirty="0"/>
          </a:p>
        </p:txBody>
      </p:sp>
      <p:graphicFrame>
        <p:nvGraphicFramePr>
          <p:cNvPr id="2" name="Table 2">
            <a:extLst>
              <a:ext uri="{FF2B5EF4-FFF2-40B4-BE49-F238E27FC236}">
                <a16:creationId xmlns:a16="http://schemas.microsoft.com/office/drawing/2014/main" id="{C05B1F1E-C2FE-AF36-75D6-3E6BA8633A7C}"/>
              </a:ext>
            </a:extLst>
          </p:cNvPr>
          <p:cNvGraphicFramePr>
            <a:graphicFrameLocks noGrp="1"/>
          </p:cNvGraphicFramePr>
          <p:nvPr>
            <p:extLst>
              <p:ext uri="{D42A27DB-BD31-4B8C-83A1-F6EECF244321}">
                <p14:modId xmlns:p14="http://schemas.microsoft.com/office/powerpoint/2010/main" val="1883277933"/>
              </p:ext>
            </p:extLst>
          </p:nvPr>
        </p:nvGraphicFramePr>
        <p:xfrm>
          <a:off x="127592" y="786809"/>
          <a:ext cx="8832110" cy="3812835"/>
        </p:xfrm>
        <a:graphic>
          <a:graphicData uri="http://schemas.openxmlformats.org/drawingml/2006/table">
            <a:tbl>
              <a:tblPr firstRow="1" bandRow="1">
                <a:tableStyleId>{35758FB7-9AC5-4552-8A53-C91805E547FA}</a:tableStyleId>
              </a:tblPr>
              <a:tblGrid>
                <a:gridCol w="1518946">
                  <a:extLst>
                    <a:ext uri="{9D8B030D-6E8A-4147-A177-3AD203B41FA5}">
                      <a16:colId xmlns:a16="http://schemas.microsoft.com/office/drawing/2014/main" val="227034917"/>
                    </a:ext>
                  </a:extLst>
                </a:gridCol>
                <a:gridCol w="3712152">
                  <a:extLst>
                    <a:ext uri="{9D8B030D-6E8A-4147-A177-3AD203B41FA5}">
                      <a16:colId xmlns:a16="http://schemas.microsoft.com/office/drawing/2014/main" val="3677860149"/>
                    </a:ext>
                  </a:extLst>
                </a:gridCol>
                <a:gridCol w="3601012">
                  <a:extLst>
                    <a:ext uri="{9D8B030D-6E8A-4147-A177-3AD203B41FA5}">
                      <a16:colId xmlns:a16="http://schemas.microsoft.com/office/drawing/2014/main" val="793554012"/>
                    </a:ext>
                  </a:extLst>
                </a:gridCol>
              </a:tblGrid>
              <a:tr h="326065">
                <a:tc>
                  <a:txBody>
                    <a:bodyPr/>
                    <a:lstStyle/>
                    <a:p>
                      <a:r>
                        <a:rPr lang="en-IN" dirty="0"/>
                        <a:t>CRITERIA</a:t>
                      </a:r>
                    </a:p>
                  </a:txBody>
                  <a:tcPr/>
                </a:tc>
                <a:tc>
                  <a:txBody>
                    <a:bodyPr/>
                    <a:lstStyle/>
                    <a:p>
                      <a:r>
                        <a:rPr lang="en-IN" dirty="0"/>
                        <a:t>SWIGGY</a:t>
                      </a:r>
                    </a:p>
                  </a:txBody>
                  <a:tcPr/>
                </a:tc>
                <a:tc>
                  <a:txBody>
                    <a:bodyPr/>
                    <a:lstStyle/>
                    <a:p>
                      <a:r>
                        <a:rPr lang="en-IN" dirty="0"/>
                        <a:t>ZOMATO</a:t>
                      </a:r>
                    </a:p>
                  </a:txBody>
                  <a:tcPr/>
                </a:tc>
                <a:extLst>
                  <a:ext uri="{0D108BD9-81ED-4DB2-BD59-A6C34878D82A}">
                    <a16:rowId xmlns:a16="http://schemas.microsoft.com/office/drawing/2014/main" val="3128374270"/>
                  </a:ext>
                </a:extLst>
              </a:tr>
              <a:tr h="326065">
                <a:tc>
                  <a:txBody>
                    <a:bodyPr/>
                    <a:lstStyle/>
                    <a:p>
                      <a:r>
                        <a:rPr lang="en-IN" dirty="0"/>
                        <a:t>Value Added Services</a:t>
                      </a:r>
                    </a:p>
                  </a:txBody>
                  <a:tcPr/>
                </a:tc>
                <a:tc>
                  <a:txBody>
                    <a:bodyPr/>
                    <a:lstStyle/>
                    <a:p>
                      <a:r>
                        <a:rPr lang="en-IN" dirty="0"/>
                        <a:t>Food Delivery at Doorstep, Live Order Tracking, Swigger Stores-Groceries, Flowers, Medicines, </a:t>
                      </a:r>
                      <a:r>
                        <a:rPr lang="en-IN" dirty="0" err="1"/>
                        <a:t>Swiggy</a:t>
                      </a:r>
                      <a:r>
                        <a:rPr lang="en-IN" dirty="0"/>
                        <a:t> Genie- Package Delivery Service, </a:t>
                      </a:r>
                      <a:r>
                        <a:rPr lang="en-IN" dirty="0" err="1"/>
                        <a:t>Swiggy</a:t>
                      </a:r>
                      <a:r>
                        <a:rPr lang="en-IN" dirty="0"/>
                        <a:t> Super- Membership Program</a:t>
                      </a:r>
                    </a:p>
                  </a:txBody>
                  <a:tcPr/>
                </a:tc>
                <a:tc>
                  <a:txBody>
                    <a:bodyPr/>
                    <a:lstStyle/>
                    <a:p>
                      <a:r>
                        <a:rPr lang="en-IN" dirty="0"/>
                        <a:t>Food Delivery at Doorstep, Live Order Tracking, Zomato Gold-Membership Program, Go Out- Dine in experience, Explore- Feature in App</a:t>
                      </a:r>
                    </a:p>
                  </a:txBody>
                  <a:tcPr/>
                </a:tc>
                <a:extLst>
                  <a:ext uri="{0D108BD9-81ED-4DB2-BD59-A6C34878D82A}">
                    <a16:rowId xmlns:a16="http://schemas.microsoft.com/office/drawing/2014/main" val="755367686"/>
                  </a:ext>
                </a:extLst>
              </a:tr>
              <a:tr h="326065">
                <a:tc>
                  <a:txBody>
                    <a:bodyPr/>
                    <a:lstStyle/>
                    <a:p>
                      <a:r>
                        <a:rPr lang="en-IN" dirty="0"/>
                        <a:t>Geographical Reach</a:t>
                      </a:r>
                    </a:p>
                  </a:txBody>
                  <a:tcPr/>
                </a:tc>
                <a:tc>
                  <a:txBody>
                    <a:bodyPr/>
                    <a:lstStyle/>
                    <a:p>
                      <a:r>
                        <a:rPr lang="en-IN" dirty="0"/>
                        <a:t>Currently 500 cities, Target to expand to 600 more cities</a:t>
                      </a:r>
                    </a:p>
                  </a:txBody>
                  <a:tcPr/>
                </a:tc>
                <a:tc>
                  <a:txBody>
                    <a:bodyPr/>
                    <a:lstStyle/>
                    <a:p>
                      <a:r>
                        <a:rPr lang="en-IN" dirty="0"/>
                        <a:t>24 Countries and 10,000 plus cities</a:t>
                      </a:r>
                    </a:p>
                  </a:txBody>
                  <a:tcPr/>
                </a:tc>
                <a:extLst>
                  <a:ext uri="{0D108BD9-81ED-4DB2-BD59-A6C34878D82A}">
                    <a16:rowId xmlns:a16="http://schemas.microsoft.com/office/drawing/2014/main" val="4159492203"/>
                  </a:ext>
                </a:extLst>
              </a:tr>
              <a:tr h="326065">
                <a:tc>
                  <a:txBody>
                    <a:bodyPr/>
                    <a:lstStyle/>
                    <a:p>
                      <a:r>
                        <a:rPr lang="en-IN" dirty="0"/>
                        <a:t>Revenue Model</a:t>
                      </a:r>
                    </a:p>
                  </a:txBody>
                  <a:tcPr/>
                </a:tc>
                <a:tc>
                  <a:txBody>
                    <a:bodyPr/>
                    <a:lstStyle/>
                    <a:p>
                      <a:r>
                        <a:rPr lang="en-IN" dirty="0"/>
                        <a:t>FY2022-4687 Crores</a:t>
                      </a:r>
                    </a:p>
                    <a:p>
                      <a:r>
                        <a:rPr lang="en-IN" dirty="0"/>
                        <a:t>FY2021-2118 Crores</a:t>
                      </a:r>
                    </a:p>
                    <a:p>
                      <a:r>
                        <a:rPr lang="en-IN" dirty="0"/>
                        <a:t>FY2020-2742 Crores</a:t>
                      </a:r>
                    </a:p>
                    <a:p>
                      <a:r>
                        <a:rPr lang="en-IN" dirty="0"/>
                        <a:t>FY2019-1397 Crores</a:t>
                      </a:r>
                    </a:p>
                    <a:p>
                      <a:r>
                        <a:rPr lang="en-IN" dirty="0"/>
                        <a:t>FY2018-485 Crores</a:t>
                      </a:r>
                    </a:p>
                  </a:txBody>
                  <a:tcPr/>
                </a:tc>
                <a:tc>
                  <a:txBody>
                    <a:bodyPr/>
                    <a:lstStyle/>
                    <a:p>
                      <a:r>
                        <a:rPr lang="en-IN" dirty="0"/>
                        <a:t>FY2022-2300 Crores</a:t>
                      </a:r>
                    </a:p>
                    <a:p>
                      <a:r>
                        <a:rPr lang="en-IN" dirty="0"/>
                        <a:t>FY2021-2547 Crores</a:t>
                      </a:r>
                    </a:p>
                    <a:p>
                      <a:r>
                        <a:rPr lang="en-IN" dirty="0"/>
                        <a:t>FY2020-3467 Crores</a:t>
                      </a:r>
                    </a:p>
                  </a:txBody>
                  <a:tcPr/>
                </a:tc>
                <a:extLst>
                  <a:ext uri="{0D108BD9-81ED-4DB2-BD59-A6C34878D82A}">
                    <a16:rowId xmlns:a16="http://schemas.microsoft.com/office/drawing/2014/main" val="4159813519"/>
                  </a:ext>
                </a:extLst>
              </a:tr>
              <a:tr h="326065">
                <a:tc>
                  <a:txBody>
                    <a:bodyPr/>
                    <a:lstStyle/>
                    <a:p>
                      <a:r>
                        <a:rPr lang="en-IN" dirty="0"/>
                        <a:t>Daily Order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Daily Orders: ~1.7 Million Order/Day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Daily Orders: ~1.5 Million Orders/Day</a:t>
                      </a:r>
                    </a:p>
                  </a:txBody>
                  <a:tcPr/>
                </a:tc>
                <a:extLst>
                  <a:ext uri="{0D108BD9-81ED-4DB2-BD59-A6C34878D82A}">
                    <a16:rowId xmlns:a16="http://schemas.microsoft.com/office/drawing/2014/main" val="2296310490"/>
                  </a:ext>
                </a:extLst>
              </a:tr>
              <a:tr h="326065">
                <a:tc>
                  <a:txBody>
                    <a:bodyPr/>
                    <a:lstStyle/>
                    <a:p>
                      <a:r>
                        <a:rPr lang="en-IN" dirty="0" err="1"/>
                        <a:t>Avg</a:t>
                      </a:r>
                      <a:r>
                        <a:rPr lang="en-IN" dirty="0"/>
                        <a:t> Order Value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err="1"/>
                        <a:t>Avg</a:t>
                      </a:r>
                      <a:r>
                        <a:rPr lang="en-IN" dirty="0"/>
                        <a:t> Order Value: ~ Rs400/-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err="1"/>
                        <a:t>Avg</a:t>
                      </a:r>
                      <a:r>
                        <a:rPr lang="en-IN" dirty="0"/>
                        <a:t> Order Value: ~ Rs400/-</a:t>
                      </a:r>
                    </a:p>
                  </a:txBody>
                  <a:tcPr/>
                </a:tc>
                <a:extLst>
                  <a:ext uri="{0D108BD9-81ED-4DB2-BD59-A6C34878D82A}">
                    <a16:rowId xmlns:a16="http://schemas.microsoft.com/office/drawing/2014/main" val="896226907"/>
                  </a:ext>
                </a:extLst>
              </a:tr>
            </a:tbl>
          </a:graphicData>
        </a:graphic>
      </p:graphicFrame>
    </p:spTree>
    <p:extLst>
      <p:ext uri="{BB962C8B-B14F-4D97-AF65-F5344CB8AC3E}">
        <p14:creationId xmlns:p14="http://schemas.microsoft.com/office/powerpoint/2010/main" val="444468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Competitor Analysis- Business Models</a:t>
            </a:r>
            <a:endParaRPr dirty="0"/>
          </a:p>
        </p:txBody>
      </p:sp>
      <p:graphicFrame>
        <p:nvGraphicFramePr>
          <p:cNvPr id="2" name="Table 2">
            <a:extLst>
              <a:ext uri="{FF2B5EF4-FFF2-40B4-BE49-F238E27FC236}">
                <a16:creationId xmlns:a16="http://schemas.microsoft.com/office/drawing/2014/main" id="{C05B1F1E-C2FE-AF36-75D6-3E6BA8633A7C}"/>
              </a:ext>
            </a:extLst>
          </p:cNvPr>
          <p:cNvGraphicFramePr>
            <a:graphicFrameLocks noGrp="1"/>
          </p:cNvGraphicFramePr>
          <p:nvPr>
            <p:extLst>
              <p:ext uri="{D42A27DB-BD31-4B8C-83A1-F6EECF244321}">
                <p14:modId xmlns:p14="http://schemas.microsoft.com/office/powerpoint/2010/main" val="1097148158"/>
              </p:ext>
            </p:extLst>
          </p:nvPr>
        </p:nvGraphicFramePr>
        <p:xfrm>
          <a:off x="127592" y="786809"/>
          <a:ext cx="8832110" cy="2977825"/>
        </p:xfrm>
        <a:graphic>
          <a:graphicData uri="http://schemas.openxmlformats.org/drawingml/2006/table">
            <a:tbl>
              <a:tblPr firstRow="1" bandRow="1">
                <a:tableStyleId>{35758FB7-9AC5-4552-8A53-C91805E547FA}</a:tableStyleId>
              </a:tblPr>
              <a:tblGrid>
                <a:gridCol w="1518946">
                  <a:extLst>
                    <a:ext uri="{9D8B030D-6E8A-4147-A177-3AD203B41FA5}">
                      <a16:colId xmlns:a16="http://schemas.microsoft.com/office/drawing/2014/main" val="227034917"/>
                    </a:ext>
                  </a:extLst>
                </a:gridCol>
                <a:gridCol w="3712152">
                  <a:extLst>
                    <a:ext uri="{9D8B030D-6E8A-4147-A177-3AD203B41FA5}">
                      <a16:colId xmlns:a16="http://schemas.microsoft.com/office/drawing/2014/main" val="3677860149"/>
                    </a:ext>
                  </a:extLst>
                </a:gridCol>
                <a:gridCol w="3601012">
                  <a:extLst>
                    <a:ext uri="{9D8B030D-6E8A-4147-A177-3AD203B41FA5}">
                      <a16:colId xmlns:a16="http://schemas.microsoft.com/office/drawing/2014/main" val="793554012"/>
                    </a:ext>
                  </a:extLst>
                </a:gridCol>
              </a:tblGrid>
              <a:tr h="326065">
                <a:tc>
                  <a:txBody>
                    <a:bodyPr/>
                    <a:lstStyle/>
                    <a:p>
                      <a:r>
                        <a:rPr lang="en-IN" dirty="0"/>
                        <a:t>CRITERIA</a:t>
                      </a:r>
                    </a:p>
                  </a:txBody>
                  <a:tcPr/>
                </a:tc>
                <a:tc>
                  <a:txBody>
                    <a:bodyPr/>
                    <a:lstStyle/>
                    <a:p>
                      <a:r>
                        <a:rPr lang="en-IN" dirty="0"/>
                        <a:t>SWIGGY</a:t>
                      </a:r>
                    </a:p>
                  </a:txBody>
                  <a:tcPr/>
                </a:tc>
                <a:tc>
                  <a:txBody>
                    <a:bodyPr/>
                    <a:lstStyle/>
                    <a:p>
                      <a:r>
                        <a:rPr lang="en-IN" dirty="0"/>
                        <a:t>ZOMATO</a:t>
                      </a:r>
                    </a:p>
                  </a:txBody>
                  <a:tcPr/>
                </a:tc>
                <a:extLst>
                  <a:ext uri="{0D108BD9-81ED-4DB2-BD59-A6C34878D82A}">
                    <a16:rowId xmlns:a16="http://schemas.microsoft.com/office/drawing/2014/main" val="3128374270"/>
                  </a:ext>
                </a:extLst>
              </a:tr>
              <a:tr h="326065">
                <a:tc>
                  <a:txBody>
                    <a:bodyPr/>
                    <a:lstStyle/>
                    <a:p>
                      <a:r>
                        <a:rPr lang="en-IN" dirty="0"/>
                        <a:t>Shift in Business Model</a:t>
                      </a:r>
                    </a:p>
                  </a:txBody>
                  <a:tcPr/>
                </a:tc>
                <a:tc>
                  <a:txBody>
                    <a:bodyPr/>
                    <a:lstStyle/>
                    <a:p>
                      <a:r>
                        <a:rPr lang="en-IN" dirty="0" err="1"/>
                        <a:t>Swiggy</a:t>
                      </a:r>
                      <a:r>
                        <a:rPr lang="en-IN" dirty="0"/>
                        <a:t> Started as a 3 way market place between restaurants, Food Consumers and Delivery agents. Restaurants pay % commission to </a:t>
                      </a:r>
                      <a:r>
                        <a:rPr lang="en-IN" dirty="0" err="1"/>
                        <a:t>Swiggy</a:t>
                      </a:r>
                      <a:r>
                        <a:rPr lang="en-IN" dirty="0"/>
                        <a:t>. Consumers pay extra amount for delivery rather than travel, In recent times </a:t>
                      </a:r>
                      <a:r>
                        <a:rPr lang="en-IN" dirty="0" err="1"/>
                        <a:t>Swiggy</a:t>
                      </a:r>
                      <a:r>
                        <a:rPr lang="en-IN" dirty="0"/>
                        <a:t> has created other channels to increase their revenue such as </a:t>
                      </a:r>
                      <a:r>
                        <a:rPr lang="en-IN" dirty="0" err="1"/>
                        <a:t>Swiggy</a:t>
                      </a:r>
                      <a:r>
                        <a:rPr lang="en-IN" dirty="0"/>
                        <a:t> Genie- Package Delivery Services, </a:t>
                      </a:r>
                      <a:r>
                        <a:rPr lang="en-IN" dirty="0" err="1"/>
                        <a:t>Swiggy</a:t>
                      </a:r>
                      <a:r>
                        <a:rPr lang="en-IN" dirty="0"/>
                        <a:t> </a:t>
                      </a:r>
                      <a:r>
                        <a:rPr lang="en-IN" dirty="0" err="1"/>
                        <a:t>Instamart</a:t>
                      </a:r>
                      <a:r>
                        <a:rPr lang="en-IN" dirty="0"/>
                        <a:t>- Groceries, Flowers,  Medicines etc Thus </a:t>
                      </a:r>
                      <a:r>
                        <a:rPr lang="en-IN" dirty="0" err="1"/>
                        <a:t>Swiggy</a:t>
                      </a:r>
                      <a:r>
                        <a:rPr lang="en-IN" dirty="0"/>
                        <a:t> is scaling both horizontally and vertically in different geographies.</a:t>
                      </a:r>
                    </a:p>
                  </a:txBody>
                  <a:tcPr/>
                </a:tc>
                <a:tc>
                  <a:txBody>
                    <a:bodyPr/>
                    <a:lstStyle/>
                    <a:p>
                      <a:r>
                        <a:rPr lang="en-IN" dirty="0"/>
                        <a:t>Zomato began as an online restaurant directory with ratings, viewership etc. it had entered segments such as live events, restaurant reservations etc. However now Zomato with its online food delivery value proposition is more focusing on scaling vertically in various countries and cities. It has also gone public with IPO.</a:t>
                      </a:r>
                    </a:p>
                  </a:txBody>
                  <a:tcPr/>
                </a:tc>
                <a:extLst>
                  <a:ext uri="{0D108BD9-81ED-4DB2-BD59-A6C34878D82A}">
                    <a16:rowId xmlns:a16="http://schemas.microsoft.com/office/drawing/2014/main" val="755367686"/>
                  </a:ext>
                </a:extLst>
              </a:tr>
            </a:tbl>
          </a:graphicData>
        </a:graphic>
      </p:graphicFrame>
    </p:spTree>
    <p:extLst>
      <p:ext uri="{BB962C8B-B14F-4D97-AF65-F5344CB8AC3E}">
        <p14:creationId xmlns:p14="http://schemas.microsoft.com/office/powerpoint/2010/main" val="1984616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Competitor Analysis- Strengths and Weaknesses</a:t>
            </a:r>
            <a:endParaRPr dirty="0"/>
          </a:p>
        </p:txBody>
      </p:sp>
      <p:graphicFrame>
        <p:nvGraphicFramePr>
          <p:cNvPr id="2" name="Table 2">
            <a:extLst>
              <a:ext uri="{FF2B5EF4-FFF2-40B4-BE49-F238E27FC236}">
                <a16:creationId xmlns:a16="http://schemas.microsoft.com/office/drawing/2014/main" id="{C05B1F1E-C2FE-AF36-75D6-3E6BA8633A7C}"/>
              </a:ext>
            </a:extLst>
          </p:cNvPr>
          <p:cNvGraphicFramePr>
            <a:graphicFrameLocks noGrp="1"/>
          </p:cNvGraphicFramePr>
          <p:nvPr>
            <p:extLst>
              <p:ext uri="{D42A27DB-BD31-4B8C-83A1-F6EECF244321}">
                <p14:modId xmlns:p14="http://schemas.microsoft.com/office/powerpoint/2010/main" val="3736911605"/>
              </p:ext>
            </p:extLst>
          </p:nvPr>
        </p:nvGraphicFramePr>
        <p:xfrm>
          <a:off x="127592" y="680484"/>
          <a:ext cx="8832110" cy="4463016"/>
        </p:xfrm>
        <a:graphic>
          <a:graphicData uri="http://schemas.openxmlformats.org/drawingml/2006/table">
            <a:tbl>
              <a:tblPr firstRow="1" bandRow="1">
                <a:tableStyleId>{35758FB7-9AC5-4552-8A53-C91805E547FA}</a:tableStyleId>
              </a:tblPr>
              <a:tblGrid>
                <a:gridCol w="1518946">
                  <a:extLst>
                    <a:ext uri="{9D8B030D-6E8A-4147-A177-3AD203B41FA5}">
                      <a16:colId xmlns:a16="http://schemas.microsoft.com/office/drawing/2014/main" val="227034917"/>
                    </a:ext>
                  </a:extLst>
                </a:gridCol>
                <a:gridCol w="3712152">
                  <a:extLst>
                    <a:ext uri="{9D8B030D-6E8A-4147-A177-3AD203B41FA5}">
                      <a16:colId xmlns:a16="http://schemas.microsoft.com/office/drawing/2014/main" val="3677860149"/>
                    </a:ext>
                  </a:extLst>
                </a:gridCol>
                <a:gridCol w="3601012">
                  <a:extLst>
                    <a:ext uri="{9D8B030D-6E8A-4147-A177-3AD203B41FA5}">
                      <a16:colId xmlns:a16="http://schemas.microsoft.com/office/drawing/2014/main" val="793554012"/>
                    </a:ext>
                  </a:extLst>
                </a:gridCol>
              </a:tblGrid>
              <a:tr h="351840">
                <a:tc>
                  <a:txBody>
                    <a:bodyPr/>
                    <a:lstStyle/>
                    <a:p>
                      <a:r>
                        <a:rPr lang="en-IN" dirty="0"/>
                        <a:t>CRITERIA</a:t>
                      </a:r>
                    </a:p>
                  </a:txBody>
                  <a:tcPr/>
                </a:tc>
                <a:tc>
                  <a:txBody>
                    <a:bodyPr/>
                    <a:lstStyle/>
                    <a:p>
                      <a:r>
                        <a:rPr lang="en-IN" dirty="0"/>
                        <a:t>SWIGGY</a:t>
                      </a:r>
                    </a:p>
                  </a:txBody>
                  <a:tcPr/>
                </a:tc>
                <a:tc>
                  <a:txBody>
                    <a:bodyPr/>
                    <a:lstStyle/>
                    <a:p>
                      <a:r>
                        <a:rPr lang="en-IN" dirty="0"/>
                        <a:t>ZOMATO</a:t>
                      </a:r>
                    </a:p>
                  </a:txBody>
                  <a:tcPr/>
                </a:tc>
                <a:extLst>
                  <a:ext uri="{0D108BD9-81ED-4DB2-BD59-A6C34878D82A}">
                    <a16:rowId xmlns:a16="http://schemas.microsoft.com/office/drawing/2014/main" val="3128374270"/>
                  </a:ext>
                </a:extLst>
              </a:tr>
              <a:tr h="2631153">
                <a:tc>
                  <a:txBody>
                    <a:bodyPr/>
                    <a:lstStyle/>
                    <a:p>
                      <a:r>
                        <a:rPr lang="en-IN" dirty="0"/>
                        <a:t>Strengths</a:t>
                      </a:r>
                    </a:p>
                  </a:txBody>
                  <a:tcPr/>
                </a:tc>
                <a:tc>
                  <a:txBody>
                    <a:bodyPr/>
                    <a:lstStyle/>
                    <a:p>
                      <a:r>
                        <a:rPr lang="en-IN" dirty="0"/>
                        <a:t>Fast Delivery – Target </a:t>
                      </a:r>
                      <a:r>
                        <a:rPr lang="en-IN" dirty="0" err="1"/>
                        <a:t>withins</a:t>
                      </a:r>
                      <a:r>
                        <a:rPr lang="en-IN" dirty="0"/>
                        <a:t> 30 Mins-Tech Driven</a:t>
                      </a:r>
                    </a:p>
                    <a:p>
                      <a:r>
                        <a:rPr lang="en-IN" dirty="0"/>
                        <a:t>Investment in Good App Development</a:t>
                      </a:r>
                    </a:p>
                    <a:p>
                      <a:r>
                        <a:rPr lang="en-IN" dirty="0"/>
                        <a:t>Training of employees. Seamless Process</a:t>
                      </a:r>
                    </a:p>
                    <a:p>
                      <a:r>
                        <a:rPr lang="en-IN" dirty="0"/>
                        <a:t>Broad range of extensive menu. Recommendation systems in app.</a:t>
                      </a:r>
                    </a:p>
                    <a:p>
                      <a:endParaRPr lang="en-IN" dirty="0"/>
                    </a:p>
                  </a:txBody>
                  <a:tcPr/>
                </a:tc>
                <a:tc>
                  <a:txBody>
                    <a:bodyPr/>
                    <a:lstStyle/>
                    <a:p>
                      <a:r>
                        <a:rPr lang="en-IN" dirty="0"/>
                        <a:t>First Mover Advantage</a:t>
                      </a:r>
                    </a:p>
                    <a:p>
                      <a:r>
                        <a:rPr lang="en-IN" dirty="0"/>
                        <a:t>Fast Expansion: Already in 24 Countries</a:t>
                      </a:r>
                    </a:p>
                    <a:p>
                      <a:r>
                        <a:rPr lang="en-IN" dirty="0"/>
                        <a:t>Intuitive and Seamless App Design: Helps you find restaurants in nearby and new areas.</a:t>
                      </a:r>
                    </a:p>
                    <a:p>
                      <a:r>
                        <a:rPr lang="en-IN" dirty="0"/>
                        <a:t>Number of Users: Site receives approx. 90m visitors/month, thus more reviews and stronger marketplace</a:t>
                      </a:r>
                    </a:p>
                    <a:p>
                      <a:r>
                        <a:rPr lang="en-IN" dirty="0"/>
                        <a:t>Brand Equity Presence</a:t>
                      </a:r>
                    </a:p>
                    <a:p>
                      <a:r>
                        <a:rPr lang="en-IN" dirty="0"/>
                        <a:t>Acquisitions in Tech to have strong HR and Infrastructure</a:t>
                      </a:r>
                    </a:p>
                  </a:txBody>
                  <a:tcPr/>
                </a:tc>
                <a:extLst>
                  <a:ext uri="{0D108BD9-81ED-4DB2-BD59-A6C34878D82A}">
                    <a16:rowId xmlns:a16="http://schemas.microsoft.com/office/drawing/2014/main" val="755367686"/>
                  </a:ext>
                </a:extLst>
              </a:tr>
              <a:tr h="1480023">
                <a:tc>
                  <a:txBody>
                    <a:bodyPr/>
                    <a:lstStyle/>
                    <a:p>
                      <a:r>
                        <a:rPr lang="en-IN" dirty="0"/>
                        <a:t>Weaknesses</a:t>
                      </a:r>
                    </a:p>
                  </a:txBody>
                  <a:tcPr/>
                </a:tc>
                <a:tc>
                  <a:txBody>
                    <a:bodyPr/>
                    <a:lstStyle/>
                    <a:p>
                      <a:r>
                        <a:rPr lang="en-IN" dirty="0"/>
                        <a:t>Limited Zones for order Placing</a:t>
                      </a:r>
                    </a:p>
                    <a:p>
                      <a:r>
                        <a:rPr lang="en-IN" dirty="0"/>
                        <a:t>Low Brand Recognition: </a:t>
                      </a:r>
                      <a:r>
                        <a:rPr lang="en-IN" dirty="0" err="1"/>
                        <a:t>Swiggy</a:t>
                      </a:r>
                      <a:r>
                        <a:rPr lang="en-IN" dirty="0"/>
                        <a:t> to invest in positive brand recognition</a:t>
                      </a:r>
                    </a:p>
                    <a:p>
                      <a:r>
                        <a:rPr lang="en-IN" dirty="0"/>
                        <a:t>Exclusive Delivery Fees charged to customers. </a:t>
                      </a:r>
                      <a:r>
                        <a:rPr lang="en-IN" dirty="0" err="1"/>
                        <a:t>Swiggy</a:t>
                      </a:r>
                      <a:r>
                        <a:rPr lang="en-IN" dirty="0"/>
                        <a:t> can experiment with this revenue model.</a:t>
                      </a:r>
                    </a:p>
                  </a:txBody>
                  <a:tcPr/>
                </a:tc>
                <a:tc>
                  <a:txBody>
                    <a:bodyPr/>
                    <a:lstStyle/>
                    <a:p>
                      <a:r>
                        <a:rPr lang="en-IN" dirty="0"/>
                        <a:t>App security Concerns: An event of customer data being hacked tarnished its image.</a:t>
                      </a:r>
                    </a:p>
                    <a:p>
                      <a:r>
                        <a:rPr lang="en-IN" dirty="0"/>
                        <a:t>The speed of expansion given the funding could be much better</a:t>
                      </a:r>
                    </a:p>
                    <a:p>
                      <a:r>
                        <a:rPr lang="en-IN" dirty="0"/>
                        <a:t>Competition from local food discovery apps</a:t>
                      </a:r>
                    </a:p>
                  </a:txBody>
                  <a:tcPr/>
                </a:tc>
                <a:extLst>
                  <a:ext uri="{0D108BD9-81ED-4DB2-BD59-A6C34878D82A}">
                    <a16:rowId xmlns:a16="http://schemas.microsoft.com/office/drawing/2014/main" val="1027425722"/>
                  </a:ext>
                </a:extLst>
              </a:tr>
            </a:tbl>
          </a:graphicData>
        </a:graphic>
      </p:graphicFrame>
    </p:spTree>
    <p:extLst>
      <p:ext uri="{BB962C8B-B14F-4D97-AF65-F5344CB8AC3E}">
        <p14:creationId xmlns:p14="http://schemas.microsoft.com/office/powerpoint/2010/main" val="775718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Competitor Analysis- Strengths and Weaknesses</a:t>
            </a:r>
            <a:endParaRPr dirty="0"/>
          </a:p>
        </p:txBody>
      </p:sp>
      <p:graphicFrame>
        <p:nvGraphicFramePr>
          <p:cNvPr id="2" name="Table 2">
            <a:extLst>
              <a:ext uri="{FF2B5EF4-FFF2-40B4-BE49-F238E27FC236}">
                <a16:creationId xmlns:a16="http://schemas.microsoft.com/office/drawing/2014/main" id="{C05B1F1E-C2FE-AF36-75D6-3E6BA8633A7C}"/>
              </a:ext>
            </a:extLst>
          </p:cNvPr>
          <p:cNvGraphicFramePr>
            <a:graphicFrameLocks noGrp="1"/>
          </p:cNvGraphicFramePr>
          <p:nvPr>
            <p:extLst>
              <p:ext uri="{D42A27DB-BD31-4B8C-83A1-F6EECF244321}">
                <p14:modId xmlns:p14="http://schemas.microsoft.com/office/powerpoint/2010/main" val="3918551702"/>
              </p:ext>
            </p:extLst>
          </p:nvPr>
        </p:nvGraphicFramePr>
        <p:xfrm>
          <a:off x="127592" y="786809"/>
          <a:ext cx="8832110" cy="3282625"/>
        </p:xfrm>
        <a:graphic>
          <a:graphicData uri="http://schemas.openxmlformats.org/drawingml/2006/table">
            <a:tbl>
              <a:tblPr firstRow="1" bandRow="1">
                <a:tableStyleId>{35758FB7-9AC5-4552-8A53-C91805E547FA}</a:tableStyleId>
              </a:tblPr>
              <a:tblGrid>
                <a:gridCol w="1518946">
                  <a:extLst>
                    <a:ext uri="{9D8B030D-6E8A-4147-A177-3AD203B41FA5}">
                      <a16:colId xmlns:a16="http://schemas.microsoft.com/office/drawing/2014/main" val="227034917"/>
                    </a:ext>
                  </a:extLst>
                </a:gridCol>
                <a:gridCol w="3712152">
                  <a:extLst>
                    <a:ext uri="{9D8B030D-6E8A-4147-A177-3AD203B41FA5}">
                      <a16:colId xmlns:a16="http://schemas.microsoft.com/office/drawing/2014/main" val="3677860149"/>
                    </a:ext>
                  </a:extLst>
                </a:gridCol>
                <a:gridCol w="3601012">
                  <a:extLst>
                    <a:ext uri="{9D8B030D-6E8A-4147-A177-3AD203B41FA5}">
                      <a16:colId xmlns:a16="http://schemas.microsoft.com/office/drawing/2014/main" val="793554012"/>
                    </a:ext>
                  </a:extLst>
                </a:gridCol>
              </a:tblGrid>
              <a:tr h="326065">
                <a:tc>
                  <a:txBody>
                    <a:bodyPr/>
                    <a:lstStyle/>
                    <a:p>
                      <a:r>
                        <a:rPr lang="en-IN" dirty="0"/>
                        <a:t>CRITERIA</a:t>
                      </a:r>
                    </a:p>
                  </a:txBody>
                  <a:tcPr/>
                </a:tc>
                <a:tc>
                  <a:txBody>
                    <a:bodyPr/>
                    <a:lstStyle/>
                    <a:p>
                      <a:r>
                        <a:rPr lang="en-IN" dirty="0"/>
                        <a:t>SWIGGY</a:t>
                      </a:r>
                    </a:p>
                  </a:txBody>
                  <a:tcPr/>
                </a:tc>
                <a:tc>
                  <a:txBody>
                    <a:bodyPr/>
                    <a:lstStyle/>
                    <a:p>
                      <a:r>
                        <a:rPr lang="en-IN" dirty="0"/>
                        <a:t>ZOMATO</a:t>
                      </a:r>
                    </a:p>
                  </a:txBody>
                  <a:tcPr/>
                </a:tc>
                <a:extLst>
                  <a:ext uri="{0D108BD9-81ED-4DB2-BD59-A6C34878D82A}">
                    <a16:rowId xmlns:a16="http://schemas.microsoft.com/office/drawing/2014/main" val="3128374270"/>
                  </a:ext>
                </a:extLst>
              </a:tr>
              <a:tr h="32606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What Works Well</a:t>
                      </a:r>
                    </a:p>
                  </a:txBody>
                  <a:tcPr/>
                </a:tc>
                <a:tc>
                  <a:txBody>
                    <a:bodyPr/>
                    <a:lstStyle/>
                    <a:p>
                      <a:r>
                        <a:rPr lang="en-IN" dirty="0"/>
                        <a:t>Fast Delivery, Variety of cuisines, Good Food Discovery platform</a:t>
                      </a:r>
                    </a:p>
                    <a:p>
                      <a:r>
                        <a:rPr lang="en-IN" dirty="0" err="1"/>
                        <a:t>Swiggy</a:t>
                      </a:r>
                      <a:r>
                        <a:rPr lang="en-IN" dirty="0"/>
                        <a:t> One Membership designed to cut delivery costs to customer.</a:t>
                      </a:r>
                    </a:p>
                  </a:txBody>
                  <a:tcPr/>
                </a:tc>
                <a:tc>
                  <a:txBody>
                    <a:bodyPr/>
                    <a:lstStyle/>
                    <a:p>
                      <a:r>
                        <a:rPr lang="en-IN" dirty="0"/>
                        <a:t>Large Customer Base in 24 countries, Economies of Scale advantage, Good “Go Out” Feature. For Dining Out. Discovery of fine dining restaurants, Good Analytics work to maximize customer revenue and loyalty. Ongoing Offers and coupons to drive loyalty</a:t>
                      </a:r>
                    </a:p>
                  </a:txBody>
                  <a:tcPr/>
                </a:tc>
                <a:extLst>
                  <a:ext uri="{0D108BD9-81ED-4DB2-BD59-A6C34878D82A}">
                    <a16:rowId xmlns:a16="http://schemas.microsoft.com/office/drawing/2014/main" val="755367686"/>
                  </a:ext>
                </a:extLst>
              </a:tr>
              <a:tr h="326065">
                <a:tc>
                  <a:txBody>
                    <a:bodyPr/>
                    <a:lstStyle/>
                    <a:p>
                      <a:r>
                        <a:rPr lang="en-IN" dirty="0"/>
                        <a:t>Pain points</a:t>
                      </a:r>
                    </a:p>
                  </a:txBody>
                  <a:tcPr/>
                </a:tc>
                <a:tc>
                  <a:txBody>
                    <a:bodyPr/>
                    <a:lstStyle/>
                    <a:p>
                      <a:r>
                        <a:rPr lang="en-IN" dirty="0"/>
                        <a:t>Limited Zones for order Placing</a:t>
                      </a:r>
                    </a:p>
                    <a:p>
                      <a:r>
                        <a:rPr lang="en-IN" dirty="0"/>
                        <a:t>Low Brand Recognition: </a:t>
                      </a:r>
                      <a:r>
                        <a:rPr lang="en-IN" dirty="0" err="1"/>
                        <a:t>Swiggy</a:t>
                      </a:r>
                      <a:r>
                        <a:rPr lang="en-IN" dirty="0"/>
                        <a:t> to invest in positive brand recognition</a:t>
                      </a:r>
                    </a:p>
                    <a:p>
                      <a:r>
                        <a:rPr lang="en-IN" dirty="0"/>
                        <a:t>Exclusive Delivery Fees charged to customers. </a:t>
                      </a:r>
                      <a:r>
                        <a:rPr lang="en-IN" dirty="0" err="1"/>
                        <a:t>Swiggy</a:t>
                      </a:r>
                      <a:r>
                        <a:rPr lang="en-IN" dirty="0"/>
                        <a:t> can experiment with this revenue model.</a:t>
                      </a:r>
                    </a:p>
                  </a:txBody>
                  <a:tcPr/>
                </a:tc>
                <a:tc>
                  <a:txBody>
                    <a:bodyPr/>
                    <a:lstStyle/>
                    <a:p>
                      <a:r>
                        <a:rPr lang="en-IN" dirty="0"/>
                        <a:t>Not keeping price model predictable within a standard deviation range. </a:t>
                      </a:r>
                    </a:p>
                    <a:p>
                      <a:r>
                        <a:rPr lang="en-IN" dirty="0"/>
                        <a:t>Over use of Supplier Power can diminish brand value and customer loyalty.</a:t>
                      </a:r>
                    </a:p>
                  </a:txBody>
                  <a:tcPr/>
                </a:tc>
                <a:extLst>
                  <a:ext uri="{0D108BD9-81ED-4DB2-BD59-A6C34878D82A}">
                    <a16:rowId xmlns:a16="http://schemas.microsoft.com/office/drawing/2014/main" val="1027425722"/>
                  </a:ext>
                </a:extLst>
              </a:tr>
            </a:tbl>
          </a:graphicData>
        </a:graphic>
      </p:graphicFrame>
    </p:spTree>
    <p:extLst>
      <p:ext uri="{BB962C8B-B14F-4D97-AF65-F5344CB8AC3E}">
        <p14:creationId xmlns:p14="http://schemas.microsoft.com/office/powerpoint/2010/main" val="118824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Competitor Analysis- Product Reviews</a:t>
            </a:r>
            <a:endParaRPr dirty="0"/>
          </a:p>
        </p:txBody>
      </p:sp>
      <p:graphicFrame>
        <p:nvGraphicFramePr>
          <p:cNvPr id="2" name="Table 2">
            <a:extLst>
              <a:ext uri="{FF2B5EF4-FFF2-40B4-BE49-F238E27FC236}">
                <a16:creationId xmlns:a16="http://schemas.microsoft.com/office/drawing/2014/main" id="{C05B1F1E-C2FE-AF36-75D6-3E6BA8633A7C}"/>
              </a:ext>
            </a:extLst>
          </p:cNvPr>
          <p:cNvGraphicFramePr>
            <a:graphicFrameLocks noGrp="1"/>
          </p:cNvGraphicFramePr>
          <p:nvPr>
            <p:extLst>
              <p:ext uri="{D42A27DB-BD31-4B8C-83A1-F6EECF244321}">
                <p14:modId xmlns:p14="http://schemas.microsoft.com/office/powerpoint/2010/main" val="2451954386"/>
              </p:ext>
            </p:extLst>
          </p:nvPr>
        </p:nvGraphicFramePr>
        <p:xfrm>
          <a:off x="127592" y="786809"/>
          <a:ext cx="8832110" cy="4035410"/>
        </p:xfrm>
        <a:graphic>
          <a:graphicData uri="http://schemas.openxmlformats.org/drawingml/2006/table">
            <a:tbl>
              <a:tblPr firstRow="1" bandRow="1">
                <a:tableStyleId>{35758FB7-9AC5-4552-8A53-C91805E547FA}</a:tableStyleId>
              </a:tblPr>
              <a:tblGrid>
                <a:gridCol w="1518946">
                  <a:extLst>
                    <a:ext uri="{9D8B030D-6E8A-4147-A177-3AD203B41FA5}">
                      <a16:colId xmlns:a16="http://schemas.microsoft.com/office/drawing/2014/main" val="227034917"/>
                    </a:ext>
                  </a:extLst>
                </a:gridCol>
                <a:gridCol w="3712152">
                  <a:extLst>
                    <a:ext uri="{9D8B030D-6E8A-4147-A177-3AD203B41FA5}">
                      <a16:colId xmlns:a16="http://schemas.microsoft.com/office/drawing/2014/main" val="3677860149"/>
                    </a:ext>
                  </a:extLst>
                </a:gridCol>
                <a:gridCol w="3601012">
                  <a:extLst>
                    <a:ext uri="{9D8B030D-6E8A-4147-A177-3AD203B41FA5}">
                      <a16:colId xmlns:a16="http://schemas.microsoft.com/office/drawing/2014/main" val="793554012"/>
                    </a:ext>
                  </a:extLst>
                </a:gridCol>
              </a:tblGrid>
              <a:tr h="326065">
                <a:tc>
                  <a:txBody>
                    <a:bodyPr/>
                    <a:lstStyle/>
                    <a:p>
                      <a:r>
                        <a:rPr lang="en-IN" dirty="0"/>
                        <a:t>CRITERIA</a:t>
                      </a:r>
                    </a:p>
                  </a:txBody>
                  <a:tcPr/>
                </a:tc>
                <a:tc>
                  <a:txBody>
                    <a:bodyPr/>
                    <a:lstStyle/>
                    <a:p>
                      <a:r>
                        <a:rPr lang="en-IN" dirty="0"/>
                        <a:t>SWIGGY</a:t>
                      </a:r>
                    </a:p>
                  </a:txBody>
                  <a:tcPr/>
                </a:tc>
                <a:tc>
                  <a:txBody>
                    <a:bodyPr/>
                    <a:lstStyle/>
                    <a:p>
                      <a:r>
                        <a:rPr lang="en-IN" dirty="0"/>
                        <a:t>ZOMATO</a:t>
                      </a:r>
                    </a:p>
                  </a:txBody>
                  <a:tcPr/>
                </a:tc>
                <a:extLst>
                  <a:ext uri="{0D108BD9-81ED-4DB2-BD59-A6C34878D82A}">
                    <a16:rowId xmlns:a16="http://schemas.microsoft.com/office/drawing/2014/main" val="3128374270"/>
                  </a:ext>
                </a:extLst>
              </a:tr>
              <a:tr h="326065">
                <a:tc>
                  <a:txBody>
                    <a:bodyPr/>
                    <a:lstStyle/>
                    <a:p>
                      <a:r>
                        <a:rPr lang="en-IN" dirty="0"/>
                        <a:t>App Downloads</a:t>
                      </a:r>
                    </a:p>
                  </a:txBody>
                  <a:tcPr/>
                </a:tc>
                <a:tc>
                  <a:txBody>
                    <a:bodyPr/>
                    <a:lstStyle/>
                    <a:p>
                      <a:r>
                        <a:rPr lang="en-IN" dirty="0"/>
                        <a:t>100M on Android play store and 80M on iOS store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100M on Android Play Store and 70M on iOS store</a:t>
                      </a:r>
                    </a:p>
                  </a:txBody>
                  <a:tcPr/>
                </a:tc>
                <a:extLst>
                  <a:ext uri="{0D108BD9-81ED-4DB2-BD59-A6C34878D82A}">
                    <a16:rowId xmlns:a16="http://schemas.microsoft.com/office/drawing/2014/main" val="755367686"/>
                  </a:ext>
                </a:extLst>
              </a:tr>
              <a:tr h="326065">
                <a:tc>
                  <a:txBody>
                    <a:bodyPr/>
                    <a:lstStyle/>
                    <a:p>
                      <a:r>
                        <a:rPr lang="en-IN" dirty="0"/>
                        <a:t>App Ratings</a:t>
                      </a:r>
                    </a:p>
                  </a:txBody>
                  <a:tcPr/>
                </a:tc>
                <a:tc>
                  <a:txBody>
                    <a:bodyPr/>
                    <a:lstStyle/>
                    <a:p>
                      <a:r>
                        <a:rPr lang="en-IN" dirty="0"/>
                        <a:t>4.5 stars on play store, and 4.4 on iOS store</a:t>
                      </a:r>
                    </a:p>
                  </a:txBody>
                  <a:tcPr/>
                </a:tc>
                <a:tc>
                  <a:txBody>
                    <a:bodyPr/>
                    <a:lstStyle/>
                    <a:p>
                      <a:r>
                        <a:rPr lang="en-IN" dirty="0"/>
                        <a:t>4 stars of play store and 4.6 on iOS store</a:t>
                      </a:r>
                    </a:p>
                  </a:txBody>
                  <a:tcPr/>
                </a:tc>
                <a:extLst>
                  <a:ext uri="{0D108BD9-81ED-4DB2-BD59-A6C34878D82A}">
                    <a16:rowId xmlns:a16="http://schemas.microsoft.com/office/drawing/2014/main" val="4159492203"/>
                  </a:ext>
                </a:extLst>
              </a:tr>
              <a:tr h="32606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UX of App</a:t>
                      </a:r>
                    </a:p>
                  </a:txBody>
                  <a:tcPr/>
                </a:tc>
                <a:tc>
                  <a:txBody>
                    <a:bodyPr/>
                    <a:lstStyle/>
                    <a:p>
                      <a:r>
                        <a:rPr lang="en-IN" dirty="0"/>
                        <a:t>Design Of App:</a:t>
                      </a:r>
                    </a:p>
                    <a:p>
                      <a:r>
                        <a:rPr lang="en-IN" dirty="0"/>
                        <a:t>Intuitive, Clear Root Icons at the bottom indicating their functionality.</a:t>
                      </a:r>
                    </a:p>
                    <a:p>
                      <a:r>
                        <a:rPr lang="en-IN" dirty="0"/>
                        <a:t>Does not allow to build multiple carts from different restaurants.</a:t>
                      </a:r>
                    </a:p>
                    <a:p>
                      <a:r>
                        <a:rPr lang="en-IN" dirty="0"/>
                        <a:t>Has various features such as user personalization with recommendations.</a:t>
                      </a:r>
                    </a:p>
                    <a:p>
                      <a:r>
                        <a:rPr lang="en-IN" dirty="0"/>
                        <a:t>The app also show cases its other features such as </a:t>
                      </a:r>
                      <a:r>
                        <a:rPr lang="en-IN" dirty="0" err="1"/>
                        <a:t>swiggy</a:t>
                      </a:r>
                      <a:r>
                        <a:rPr lang="en-IN" dirty="0"/>
                        <a:t> genie for delivery package.</a:t>
                      </a:r>
                    </a:p>
                  </a:txBody>
                  <a:tcPr/>
                </a:tc>
                <a:tc>
                  <a:txBody>
                    <a:bodyPr/>
                    <a:lstStyle/>
                    <a:p>
                      <a:r>
                        <a:rPr lang="en-IN" dirty="0"/>
                        <a:t>Zomato also has root icons at he bottom indicating their functionality. The Home Page has major categories such as “Order Again”, “In the Spotlight”, “Recommended For you”, categorization by cuisine and Promoted restaurants. This increases the chances of user ending up buying up food. It Dining button below which takes the dine out user journey, The Money button has “One Click Check Out” which saves time. However the home page scrolls down indefinitely where there can be definite  end. Overall the app UX is neat.</a:t>
                      </a:r>
                    </a:p>
                  </a:txBody>
                  <a:tcPr/>
                </a:tc>
                <a:extLst>
                  <a:ext uri="{0D108BD9-81ED-4DB2-BD59-A6C34878D82A}">
                    <a16:rowId xmlns:a16="http://schemas.microsoft.com/office/drawing/2014/main" val="2296310490"/>
                  </a:ext>
                </a:extLst>
              </a:tr>
            </a:tbl>
          </a:graphicData>
        </a:graphic>
      </p:graphicFrame>
    </p:spTree>
    <p:extLst>
      <p:ext uri="{BB962C8B-B14F-4D97-AF65-F5344CB8AC3E}">
        <p14:creationId xmlns:p14="http://schemas.microsoft.com/office/powerpoint/2010/main" val="2072151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Competitor Analysis- Product Reviews</a:t>
            </a:r>
            <a:endParaRPr dirty="0"/>
          </a:p>
        </p:txBody>
      </p:sp>
      <p:graphicFrame>
        <p:nvGraphicFramePr>
          <p:cNvPr id="2" name="Table 2">
            <a:extLst>
              <a:ext uri="{FF2B5EF4-FFF2-40B4-BE49-F238E27FC236}">
                <a16:creationId xmlns:a16="http://schemas.microsoft.com/office/drawing/2014/main" id="{C05B1F1E-C2FE-AF36-75D6-3E6BA8633A7C}"/>
              </a:ext>
            </a:extLst>
          </p:cNvPr>
          <p:cNvGraphicFramePr>
            <a:graphicFrameLocks noGrp="1"/>
          </p:cNvGraphicFramePr>
          <p:nvPr>
            <p:extLst>
              <p:ext uri="{D42A27DB-BD31-4B8C-83A1-F6EECF244321}">
                <p14:modId xmlns:p14="http://schemas.microsoft.com/office/powerpoint/2010/main" val="1832391067"/>
              </p:ext>
            </p:extLst>
          </p:nvPr>
        </p:nvGraphicFramePr>
        <p:xfrm>
          <a:off x="127592" y="786809"/>
          <a:ext cx="8832110" cy="2124385"/>
        </p:xfrm>
        <a:graphic>
          <a:graphicData uri="http://schemas.openxmlformats.org/drawingml/2006/table">
            <a:tbl>
              <a:tblPr firstRow="1" bandRow="1">
                <a:tableStyleId>{35758FB7-9AC5-4552-8A53-C91805E547FA}</a:tableStyleId>
              </a:tblPr>
              <a:tblGrid>
                <a:gridCol w="1518946">
                  <a:extLst>
                    <a:ext uri="{9D8B030D-6E8A-4147-A177-3AD203B41FA5}">
                      <a16:colId xmlns:a16="http://schemas.microsoft.com/office/drawing/2014/main" val="227034917"/>
                    </a:ext>
                  </a:extLst>
                </a:gridCol>
                <a:gridCol w="3712152">
                  <a:extLst>
                    <a:ext uri="{9D8B030D-6E8A-4147-A177-3AD203B41FA5}">
                      <a16:colId xmlns:a16="http://schemas.microsoft.com/office/drawing/2014/main" val="3677860149"/>
                    </a:ext>
                  </a:extLst>
                </a:gridCol>
                <a:gridCol w="3601012">
                  <a:extLst>
                    <a:ext uri="{9D8B030D-6E8A-4147-A177-3AD203B41FA5}">
                      <a16:colId xmlns:a16="http://schemas.microsoft.com/office/drawing/2014/main" val="793554012"/>
                    </a:ext>
                  </a:extLst>
                </a:gridCol>
              </a:tblGrid>
              <a:tr h="326065">
                <a:tc>
                  <a:txBody>
                    <a:bodyPr/>
                    <a:lstStyle/>
                    <a:p>
                      <a:r>
                        <a:rPr lang="en-IN" dirty="0"/>
                        <a:t>CRITERIA</a:t>
                      </a:r>
                    </a:p>
                  </a:txBody>
                  <a:tcPr/>
                </a:tc>
                <a:tc>
                  <a:txBody>
                    <a:bodyPr/>
                    <a:lstStyle/>
                    <a:p>
                      <a:r>
                        <a:rPr lang="en-IN" dirty="0"/>
                        <a:t>SWIGGY</a:t>
                      </a:r>
                    </a:p>
                  </a:txBody>
                  <a:tcPr/>
                </a:tc>
                <a:tc>
                  <a:txBody>
                    <a:bodyPr/>
                    <a:lstStyle/>
                    <a:p>
                      <a:r>
                        <a:rPr lang="en-IN" dirty="0"/>
                        <a:t>ZOMATO</a:t>
                      </a:r>
                    </a:p>
                  </a:txBody>
                  <a:tcPr/>
                </a:tc>
                <a:extLst>
                  <a:ext uri="{0D108BD9-81ED-4DB2-BD59-A6C34878D82A}">
                    <a16:rowId xmlns:a16="http://schemas.microsoft.com/office/drawing/2014/main" val="3128374270"/>
                  </a:ext>
                </a:extLst>
              </a:tr>
              <a:tr h="32606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User Feedback of Apps and Service</a:t>
                      </a:r>
                    </a:p>
                    <a:p>
                      <a:endParaRPr lang="en-IN" dirty="0"/>
                    </a:p>
                  </a:txBody>
                  <a:tcPr/>
                </a:tc>
                <a:tc>
                  <a:txBody>
                    <a:bodyPr/>
                    <a:lstStyle/>
                    <a:p>
                      <a:r>
                        <a:rPr lang="en-IN" dirty="0" err="1"/>
                        <a:t>Analyzing</a:t>
                      </a:r>
                      <a:r>
                        <a:rPr lang="en-IN" dirty="0"/>
                        <a:t> comments on </a:t>
                      </a:r>
                      <a:r>
                        <a:rPr lang="en-IN" dirty="0" err="1"/>
                        <a:t>playstore</a:t>
                      </a:r>
                      <a:r>
                        <a:rPr lang="en-IN" dirty="0"/>
                        <a:t> and app store, we see users are in general satisfied with the app and services. Certain payment issues were seen. </a:t>
                      </a:r>
                    </a:p>
                    <a:p>
                      <a:r>
                        <a:rPr lang="en-IN" dirty="0"/>
                        <a:t>High Surge prices for delivery and packaging were seen to downgrade customer mood and sentiment.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While User experience of app has much complains, the service does have, lack of prompt customer service were reported.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Friends posting reviews is a plus.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Good sense of loyalty towards Zomato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Conducting “</a:t>
                      </a:r>
                      <a:r>
                        <a:rPr lang="en-IN" dirty="0" err="1"/>
                        <a:t>Zomaland</a:t>
                      </a:r>
                      <a:r>
                        <a:rPr lang="en-IN" dirty="0"/>
                        <a:t>” Food Music and Fun Fest Carnival in select cities has boosted brand image and loyalty.</a:t>
                      </a:r>
                    </a:p>
                  </a:txBody>
                  <a:tcPr/>
                </a:tc>
                <a:extLst>
                  <a:ext uri="{0D108BD9-81ED-4DB2-BD59-A6C34878D82A}">
                    <a16:rowId xmlns:a16="http://schemas.microsoft.com/office/drawing/2014/main" val="755367686"/>
                  </a:ext>
                </a:extLst>
              </a:tr>
            </a:tbl>
          </a:graphicData>
        </a:graphic>
      </p:graphicFrame>
    </p:spTree>
    <p:extLst>
      <p:ext uri="{BB962C8B-B14F-4D97-AF65-F5344CB8AC3E}">
        <p14:creationId xmlns:p14="http://schemas.microsoft.com/office/powerpoint/2010/main" val="155801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Competitor Analysis- Future Initiatives of DC1,DC2</a:t>
            </a:r>
            <a:endParaRPr dirty="0"/>
          </a:p>
        </p:txBody>
      </p:sp>
      <p:graphicFrame>
        <p:nvGraphicFramePr>
          <p:cNvPr id="2" name="Table 2">
            <a:extLst>
              <a:ext uri="{FF2B5EF4-FFF2-40B4-BE49-F238E27FC236}">
                <a16:creationId xmlns:a16="http://schemas.microsoft.com/office/drawing/2014/main" id="{C05B1F1E-C2FE-AF36-75D6-3E6BA8633A7C}"/>
              </a:ext>
            </a:extLst>
          </p:cNvPr>
          <p:cNvGraphicFramePr>
            <a:graphicFrameLocks noGrp="1"/>
          </p:cNvGraphicFramePr>
          <p:nvPr>
            <p:extLst>
              <p:ext uri="{D42A27DB-BD31-4B8C-83A1-F6EECF244321}">
                <p14:modId xmlns:p14="http://schemas.microsoft.com/office/powerpoint/2010/main" val="1108987665"/>
              </p:ext>
            </p:extLst>
          </p:nvPr>
        </p:nvGraphicFramePr>
        <p:xfrm>
          <a:off x="127592" y="786809"/>
          <a:ext cx="8832110" cy="4562785"/>
        </p:xfrm>
        <a:graphic>
          <a:graphicData uri="http://schemas.openxmlformats.org/drawingml/2006/table">
            <a:tbl>
              <a:tblPr firstRow="1" bandRow="1">
                <a:tableStyleId>{35758FB7-9AC5-4552-8A53-C91805E547FA}</a:tableStyleId>
              </a:tblPr>
              <a:tblGrid>
                <a:gridCol w="1518946">
                  <a:extLst>
                    <a:ext uri="{9D8B030D-6E8A-4147-A177-3AD203B41FA5}">
                      <a16:colId xmlns:a16="http://schemas.microsoft.com/office/drawing/2014/main" val="227034917"/>
                    </a:ext>
                  </a:extLst>
                </a:gridCol>
                <a:gridCol w="3712152">
                  <a:extLst>
                    <a:ext uri="{9D8B030D-6E8A-4147-A177-3AD203B41FA5}">
                      <a16:colId xmlns:a16="http://schemas.microsoft.com/office/drawing/2014/main" val="3677860149"/>
                    </a:ext>
                  </a:extLst>
                </a:gridCol>
                <a:gridCol w="3601012">
                  <a:extLst>
                    <a:ext uri="{9D8B030D-6E8A-4147-A177-3AD203B41FA5}">
                      <a16:colId xmlns:a16="http://schemas.microsoft.com/office/drawing/2014/main" val="793554012"/>
                    </a:ext>
                  </a:extLst>
                </a:gridCol>
              </a:tblGrid>
              <a:tr h="326065">
                <a:tc>
                  <a:txBody>
                    <a:bodyPr/>
                    <a:lstStyle/>
                    <a:p>
                      <a:r>
                        <a:rPr lang="en-IN" dirty="0"/>
                        <a:t>CRITERIA</a:t>
                      </a:r>
                    </a:p>
                  </a:txBody>
                  <a:tcPr/>
                </a:tc>
                <a:tc>
                  <a:txBody>
                    <a:bodyPr/>
                    <a:lstStyle/>
                    <a:p>
                      <a:r>
                        <a:rPr lang="en-IN" dirty="0"/>
                        <a:t>SWIGGY</a:t>
                      </a:r>
                    </a:p>
                  </a:txBody>
                  <a:tcPr/>
                </a:tc>
                <a:tc>
                  <a:txBody>
                    <a:bodyPr/>
                    <a:lstStyle/>
                    <a:p>
                      <a:r>
                        <a:rPr lang="en-IN" dirty="0"/>
                        <a:t>ZOMATO</a:t>
                      </a:r>
                    </a:p>
                  </a:txBody>
                  <a:tcPr/>
                </a:tc>
                <a:extLst>
                  <a:ext uri="{0D108BD9-81ED-4DB2-BD59-A6C34878D82A}">
                    <a16:rowId xmlns:a16="http://schemas.microsoft.com/office/drawing/2014/main" val="3128374270"/>
                  </a:ext>
                </a:extLst>
              </a:tr>
              <a:tr h="326065">
                <a:tc>
                  <a:txBody>
                    <a:bodyPr/>
                    <a:lstStyle/>
                    <a:p>
                      <a:r>
                        <a:rPr lang="en-IN" dirty="0"/>
                        <a:t>Predict Future Initiatives with Reasoning</a:t>
                      </a:r>
                    </a:p>
                  </a:txBody>
                  <a:tcPr/>
                </a:tc>
                <a:tc>
                  <a:txBody>
                    <a:bodyPr/>
                    <a:lstStyle/>
                    <a:p>
                      <a:r>
                        <a:rPr lang="en-IN" dirty="0" err="1"/>
                        <a:t>Swiggy</a:t>
                      </a:r>
                      <a:r>
                        <a:rPr lang="en-IN" dirty="0"/>
                        <a:t> boasts a huge fleet of delivery agents. It can use this to its advantage in scaling horizontally with groceries, Package pick ups.</a:t>
                      </a:r>
                    </a:p>
                    <a:p>
                      <a:r>
                        <a:rPr lang="en-IN" dirty="0"/>
                        <a:t>Penetrate into tier 2 and tier 3 cities with much granularity and make customers hooked to them.</a:t>
                      </a:r>
                    </a:p>
                    <a:p>
                      <a:r>
                        <a:rPr lang="en-IN" dirty="0" err="1"/>
                        <a:t>Swiggy</a:t>
                      </a:r>
                      <a:r>
                        <a:rPr lang="en-IN" dirty="0"/>
                        <a:t> has already started “</a:t>
                      </a:r>
                      <a:r>
                        <a:rPr lang="en-IN" dirty="0" err="1"/>
                        <a:t>Instamart</a:t>
                      </a:r>
                      <a:r>
                        <a:rPr lang="en-IN" dirty="0"/>
                        <a:t>” on these lines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Zomato has already established presence in 24 countries and 10,000 cities. Its next move could be build monopoly in becoming one stop solution to discover new food.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Low Capital cost, Data as a raw material and economies of scale are factors that can drive Zomato growth to be profitable and monopoly.</a:t>
                      </a:r>
                    </a:p>
                  </a:txBody>
                  <a:tcPr/>
                </a:tc>
                <a:extLst>
                  <a:ext uri="{0D108BD9-81ED-4DB2-BD59-A6C34878D82A}">
                    <a16:rowId xmlns:a16="http://schemas.microsoft.com/office/drawing/2014/main" val="755367686"/>
                  </a:ext>
                </a:extLst>
              </a:tr>
              <a:tr h="326065">
                <a:tc>
                  <a:txBody>
                    <a:bodyPr/>
                    <a:lstStyle/>
                    <a:p>
                      <a:endParaRPr lang="en-IN" dirty="0"/>
                    </a:p>
                  </a:txBody>
                  <a:tcPr/>
                </a:tc>
                <a:tc>
                  <a:txBody>
                    <a:bodyPr/>
                    <a:lstStyle/>
                    <a:p>
                      <a:r>
                        <a:rPr lang="en-IN" dirty="0"/>
                        <a:t>Data as a raw material can be exploited for various horizontals of </a:t>
                      </a:r>
                      <a:r>
                        <a:rPr lang="en-IN" dirty="0" err="1"/>
                        <a:t>swiggy</a:t>
                      </a:r>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Zomato may look in establishing cloud kitchen network partners and with its in house data and resource may derive useful insights in optimizing costs and increasing revenue by building Inhouse kitchens which sell top seller dishes in various geographies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Zomato can later use tech driven delivery mechanisms such as drone delivery to streamline delivery process.</a:t>
                      </a:r>
                    </a:p>
                  </a:txBody>
                  <a:tcPr/>
                </a:tc>
                <a:extLst>
                  <a:ext uri="{0D108BD9-81ED-4DB2-BD59-A6C34878D82A}">
                    <a16:rowId xmlns:a16="http://schemas.microsoft.com/office/drawing/2014/main" val="4159492203"/>
                  </a:ext>
                </a:extLst>
              </a:tr>
            </a:tbl>
          </a:graphicData>
        </a:graphic>
      </p:graphicFrame>
    </p:spTree>
    <p:extLst>
      <p:ext uri="{BB962C8B-B14F-4D97-AF65-F5344CB8AC3E}">
        <p14:creationId xmlns:p14="http://schemas.microsoft.com/office/powerpoint/2010/main" val="633002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1"/>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2: User Research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5"/>
          <p:cNvSpPr txBox="1">
            <a:spLocks noGrp="1"/>
          </p:cNvSpPr>
          <p:nvPr>
            <p:ph type="title"/>
          </p:nvPr>
        </p:nvSpPr>
        <p:spPr>
          <a:xfrm>
            <a:off x="316674" y="121975"/>
            <a:ext cx="46194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Submission Guidelines</a:t>
            </a:r>
            <a:endParaRPr/>
          </a:p>
        </p:txBody>
      </p:sp>
      <p:sp>
        <p:nvSpPr>
          <p:cNvPr id="623" name="Google Shape;623;p35"/>
          <p:cNvSpPr txBox="1"/>
          <p:nvPr/>
        </p:nvSpPr>
        <p:spPr>
          <a:xfrm>
            <a:off x="134400" y="1301975"/>
            <a:ext cx="8318400" cy="3776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dirty="0"/>
              <a:t>Submit the following parts of the project in this </a:t>
            </a:r>
            <a:r>
              <a:rPr lang="en-IN" b="1" i="1" dirty="0"/>
              <a:t>“Presentation’’</a:t>
            </a:r>
            <a:r>
              <a:rPr lang="en-IN" b="1" dirty="0"/>
              <a:t> </a:t>
            </a:r>
            <a:r>
              <a:rPr lang="en-IN" dirty="0"/>
              <a:t>file</a:t>
            </a:r>
            <a:endParaRPr dirty="0"/>
          </a:p>
          <a:p>
            <a:pPr marL="914400" lvl="1" indent="-317500" algn="l" rtl="0">
              <a:lnSpc>
                <a:spcPct val="115000"/>
              </a:lnSpc>
              <a:spcBef>
                <a:spcPts val="0"/>
              </a:spcBef>
              <a:spcAft>
                <a:spcPts val="0"/>
              </a:spcAft>
              <a:buSzPts val="1400"/>
              <a:buChar char="○"/>
            </a:pPr>
            <a:r>
              <a:rPr lang="en-IN" dirty="0"/>
              <a:t>Part 1 - Understanding the market</a:t>
            </a:r>
            <a:endParaRPr dirty="0"/>
          </a:p>
          <a:p>
            <a:pPr marL="914400" lvl="1" indent="-317500" algn="l" rtl="0">
              <a:lnSpc>
                <a:spcPct val="115000"/>
              </a:lnSpc>
              <a:spcBef>
                <a:spcPts val="0"/>
              </a:spcBef>
              <a:spcAft>
                <a:spcPts val="0"/>
              </a:spcAft>
              <a:buSzPts val="1400"/>
              <a:buChar char="○"/>
            </a:pPr>
            <a:r>
              <a:rPr lang="en-IN" dirty="0"/>
              <a:t>Part 2 - User research </a:t>
            </a:r>
            <a:endParaRPr dirty="0"/>
          </a:p>
          <a:p>
            <a:pPr marL="914400" lvl="1" indent="-317500" algn="l" rtl="0">
              <a:lnSpc>
                <a:spcPct val="115000"/>
              </a:lnSpc>
              <a:spcBef>
                <a:spcPts val="0"/>
              </a:spcBef>
              <a:spcAft>
                <a:spcPts val="0"/>
              </a:spcAft>
              <a:buSzPts val="1400"/>
              <a:buChar char="○"/>
            </a:pPr>
            <a:r>
              <a:rPr lang="en-IN" dirty="0"/>
              <a:t>Part 5 - MVP Creation</a:t>
            </a:r>
            <a:endParaRPr dirty="0"/>
          </a:p>
          <a:p>
            <a:pPr marL="914400" lvl="1" indent="-317500" algn="l" rtl="0">
              <a:lnSpc>
                <a:spcPct val="115000"/>
              </a:lnSpc>
              <a:spcBef>
                <a:spcPts val="0"/>
              </a:spcBef>
              <a:spcAft>
                <a:spcPts val="0"/>
              </a:spcAft>
              <a:buSzPts val="1400"/>
              <a:buChar char="○"/>
            </a:pPr>
            <a:r>
              <a:rPr lang="en-IN" dirty="0"/>
              <a:t>Part 6 - Sketching</a:t>
            </a:r>
            <a:endParaRPr dirty="0"/>
          </a:p>
          <a:p>
            <a:pPr marL="914400" lvl="1" indent="-317500" algn="l" rtl="0">
              <a:lnSpc>
                <a:spcPct val="115000"/>
              </a:lnSpc>
              <a:spcBef>
                <a:spcPts val="0"/>
              </a:spcBef>
              <a:spcAft>
                <a:spcPts val="0"/>
              </a:spcAft>
              <a:buSzPts val="1400"/>
              <a:buChar char="○"/>
            </a:pPr>
            <a:r>
              <a:rPr lang="en-IN" dirty="0"/>
              <a:t>Part 7 - Wireframing &amp; Prototyping </a:t>
            </a:r>
            <a:endParaRPr dirty="0"/>
          </a:p>
          <a:p>
            <a:pPr marL="457200" lvl="0" indent="-317500" algn="l" rtl="0">
              <a:lnSpc>
                <a:spcPct val="115000"/>
              </a:lnSpc>
              <a:spcBef>
                <a:spcPts val="0"/>
              </a:spcBef>
              <a:spcAft>
                <a:spcPts val="0"/>
              </a:spcAft>
              <a:buSzPts val="1400"/>
              <a:buChar char="●"/>
            </a:pPr>
            <a:r>
              <a:rPr lang="en-IN" dirty="0"/>
              <a:t>Submit the following part of the project in the template document provided on the platform.</a:t>
            </a:r>
            <a:endParaRPr dirty="0"/>
          </a:p>
          <a:p>
            <a:pPr marL="914400" lvl="1" indent="-317500" algn="l" rtl="0">
              <a:lnSpc>
                <a:spcPct val="115000"/>
              </a:lnSpc>
              <a:spcBef>
                <a:spcPts val="0"/>
              </a:spcBef>
              <a:spcAft>
                <a:spcPts val="0"/>
              </a:spcAft>
              <a:buSzPts val="1400"/>
              <a:buChar char="○"/>
            </a:pPr>
            <a:r>
              <a:rPr lang="en-IN" dirty="0"/>
              <a:t>Part 3 - Business Model Canvas</a:t>
            </a:r>
          </a:p>
          <a:p>
            <a:pPr marL="914400" lvl="1" indent="-317500">
              <a:lnSpc>
                <a:spcPct val="115000"/>
              </a:lnSpc>
              <a:buClr>
                <a:schemeClr val="dk1"/>
              </a:buClr>
              <a:buSzPts val="1400"/>
              <a:buChar char="○"/>
            </a:pPr>
            <a:r>
              <a:rPr lang="en-US" dirty="0">
                <a:solidFill>
                  <a:schemeClr val="dk1"/>
                </a:solidFill>
              </a:rPr>
              <a:t>Part 4 - Product Artifacts</a:t>
            </a:r>
          </a:p>
          <a:p>
            <a:pPr marL="1371600" lvl="2" indent="-317500">
              <a:lnSpc>
                <a:spcPct val="115000"/>
              </a:lnSpc>
              <a:buClr>
                <a:schemeClr val="dk1"/>
              </a:buClr>
              <a:buSzPts val="1400"/>
              <a:buChar char="■"/>
            </a:pPr>
            <a:r>
              <a:rPr lang="en-US" dirty="0">
                <a:solidFill>
                  <a:schemeClr val="dk1"/>
                </a:solidFill>
              </a:rPr>
              <a:t>User Persona</a:t>
            </a:r>
          </a:p>
          <a:p>
            <a:pPr marL="1371600" lvl="2" indent="-317500">
              <a:lnSpc>
                <a:spcPct val="115000"/>
              </a:lnSpc>
              <a:buClr>
                <a:schemeClr val="dk1"/>
              </a:buClr>
              <a:buSzPts val="1400"/>
              <a:buChar char="■"/>
            </a:pPr>
            <a:r>
              <a:rPr lang="en-US" dirty="0">
                <a:solidFill>
                  <a:schemeClr val="dk1"/>
                </a:solidFill>
              </a:rPr>
              <a:t>User Journey Map</a:t>
            </a:r>
            <a:endParaRPr lang="en-US" dirty="0"/>
          </a:p>
          <a:p>
            <a:pPr marL="0" lvl="0" indent="0" algn="l" rtl="0">
              <a:lnSpc>
                <a:spcPct val="115000"/>
              </a:lnSpc>
              <a:spcBef>
                <a:spcPts val="0"/>
              </a:spcBef>
              <a:spcAft>
                <a:spcPts val="0"/>
              </a:spcAft>
              <a:buNone/>
            </a:pPr>
            <a:r>
              <a:rPr lang="en-US" b="1" dirty="0"/>
              <a:t>Note</a:t>
            </a:r>
            <a:r>
              <a:rPr lang="en-US" dirty="0"/>
              <a:t>: Finally you have to add this </a:t>
            </a:r>
            <a:r>
              <a:rPr lang="en-US" b="1" dirty="0"/>
              <a:t>Presentation &amp; other submission documents </a:t>
            </a:r>
            <a:r>
              <a:rPr lang="en-US" dirty="0"/>
              <a:t>in a ZIP folder and upload it in the submission section on the platform. More details in slides to follow</a:t>
            </a:r>
          </a:p>
        </p:txBody>
      </p:sp>
      <p:sp>
        <p:nvSpPr>
          <p:cNvPr id="624" name="Google Shape;624;p35"/>
          <p:cNvSpPr txBox="1"/>
          <p:nvPr/>
        </p:nvSpPr>
        <p:spPr>
          <a:xfrm>
            <a:off x="134400" y="736875"/>
            <a:ext cx="8452800" cy="7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After completing all the parts of the project, you will have to submit your responses in the following manner.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Objectives and Hypotheses</a:t>
            </a:r>
            <a:endParaRPr/>
          </a:p>
        </p:txBody>
      </p:sp>
      <p:sp>
        <p:nvSpPr>
          <p:cNvPr id="5" name="TextBox 4">
            <a:extLst>
              <a:ext uri="{FF2B5EF4-FFF2-40B4-BE49-F238E27FC236}">
                <a16:creationId xmlns:a16="http://schemas.microsoft.com/office/drawing/2014/main" id="{FA1BDE87-9922-4515-BFD0-609B56A451F3}"/>
              </a:ext>
            </a:extLst>
          </p:cNvPr>
          <p:cNvSpPr txBox="1"/>
          <p:nvPr/>
        </p:nvSpPr>
        <p:spPr>
          <a:xfrm>
            <a:off x="538715" y="708837"/>
            <a:ext cx="8357191" cy="2637838"/>
          </a:xfrm>
          <a:prstGeom prst="rect">
            <a:avLst/>
          </a:prstGeom>
          <a:noFill/>
        </p:spPr>
        <p:txBody>
          <a:bodyPr wrap="square">
            <a:spAutoFit/>
          </a:bodyPr>
          <a:lstStyle/>
          <a:p>
            <a:pPr marL="0" marR="0">
              <a:lnSpc>
                <a:spcPct val="107000"/>
              </a:lnSpc>
              <a:spcBef>
                <a:spcPts val="0"/>
              </a:spcBef>
              <a:spcAft>
                <a:spcPts val="800"/>
              </a:spcAft>
            </a:pPr>
            <a:endParaRPr lang="en-US" sz="1400" b="1"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400" b="1" dirty="0">
                <a:effectLst/>
                <a:latin typeface="Arial" panose="020B0604020202020204" pitchFamily="34" charset="0"/>
                <a:ea typeface="Calibri" panose="020F0502020204030204" pitchFamily="34" charset="0"/>
                <a:cs typeface="Arial" panose="020B0604020202020204" pitchFamily="34" charset="0"/>
              </a:rPr>
              <a:t>Objectives</a:t>
            </a:r>
            <a:r>
              <a:rPr lang="en-US" sz="1400" b="1"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800"/>
              </a:spcAft>
              <a:buFont typeface="+mj-lt"/>
              <a:buAutoNum type="arabicPeriod"/>
            </a:pPr>
            <a:r>
              <a:rPr lang="en-US" sz="1400" dirty="0">
                <a:effectLst/>
                <a:latin typeface="Arial" panose="020B0604020202020204" pitchFamily="34" charset="0"/>
                <a:ea typeface="Calibri" panose="020F0502020204030204" pitchFamily="34" charset="0"/>
                <a:cs typeface="Arial" panose="020B0604020202020204" pitchFamily="34" charset="0"/>
              </a:rPr>
              <a:t>To determine the demand for a new food delivery app/platform. </a:t>
            </a:r>
          </a:p>
          <a:p>
            <a:pPr marL="342900" marR="0" indent="-342900">
              <a:lnSpc>
                <a:spcPct val="107000"/>
              </a:lnSpc>
              <a:spcBef>
                <a:spcPts val="0"/>
              </a:spcBef>
              <a:spcAft>
                <a:spcPts val="800"/>
              </a:spcAft>
              <a:buFont typeface="+mj-lt"/>
              <a:buAutoNum type="arabicPeriod"/>
            </a:pPr>
            <a:r>
              <a:rPr lang="en-US" dirty="0">
                <a:latin typeface="Arial" panose="020B0604020202020204" pitchFamily="34" charset="0"/>
                <a:ea typeface="Calibri" panose="020F0502020204030204" pitchFamily="34" charset="0"/>
                <a:cs typeface="Arial" panose="020B0604020202020204" pitchFamily="34" charset="0"/>
              </a:rPr>
              <a:t>To gauge user’s interest in food scheduling feature</a:t>
            </a:r>
          </a:p>
          <a:p>
            <a:pPr marL="342900" indent="-342900">
              <a:lnSpc>
                <a:spcPct val="107000"/>
              </a:lnSpc>
              <a:spcAft>
                <a:spcPts val="800"/>
              </a:spcAft>
              <a:buFont typeface="+mj-lt"/>
              <a:buAutoNum type="arabicPeriod"/>
            </a:pPr>
            <a:r>
              <a:rPr lang="en-US" sz="1400" dirty="0">
                <a:effectLst/>
                <a:latin typeface="Arial" panose="020B0604020202020204" pitchFamily="34" charset="0"/>
                <a:ea typeface="Calibri" panose="020F0502020204030204" pitchFamily="34" charset="0"/>
                <a:cs typeface="Arial" panose="020B0604020202020204" pitchFamily="34" charset="0"/>
              </a:rPr>
              <a:t>To understand user’s pain points for the quality of food delivered.</a:t>
            </a:r>
          </a:p>
          <a:p>
            <a:pPr marL="342900" indent="-342900">
              <a:lnSpc>
                <a:spcPct val="107000"/>
              </a:lnSpc>
              <a:spcAft>
                <a:spcPts val="800"/>
              </a:spcAft>
              <a:buFont typeface="+mj-lt"/>
              <a:buAutoNum type="arabicPeriod"/>
            </a:pPr>
            <a:r>
              <a:rPr lang="en-US" dirty="0">
                <a:latin typeface="Arial" panose="020B0604020202020204" pitchFamily="34" charset="0"/>
                <a:ea typeface="Calibri" panose="020F0502020204030204" pitchFamily="34" charset="0"/>
                <a:cs typeface="Arial" panose="020B0604020202020204" pitchFamily="34" charset="0"/>
              </a:rPr>
              <a:t>To understand the affordability of the food order.</a:t>
            </a:r>
          </a:p>
          <a:p>
            <a:pPr marL="342900" indent="-342900">
              <a:lnSpc>
                <a:spcPct val="107000"/>
              </a:lnSpc>
              <a:spcAft>
                <a:spcPts val="800"/>
              </a:spcAft>
              <a:buFont typeface="+mj-lt"/>
              <a:buAutoNum type="arabicPeriod"/>
            </a:pPr>
            <a:r>
              <a:rPr lang="en-US" sz="1400" dirty="0">
                <a:effectLst/>
                <a:latin typeface="Arial" panose="020B0604020202020204" pitchFamily="34" charset="0"/>
                <a:ea typeface="Calibri" panose="020F0502020204030204" pitchFamily="34" charset="0"/>
                <a:cs typeface="Arial" panose="020B0604020202020204" pitchFamily="34" charset="0"/>
              </a:rPr>
              <a:t>To understand the time taken to order each meal including search, add, apply offers </a:t>
            </a:r>
            <a:r>
              <a:rPr lang="en-US" sz="1400" dirty="0" err="1">
                <a:effectLst/>
                <a:latin typeface="Arial" panose="020B0604020202020204" pitchFamily="34" charset="0"/>
                <a:ea typeface="Calibri" panose="020F0502020204030204" pitchFamily="34" charset="0"/>
                <a:cs typeface="Arial" panose="020B0604020202020204" pitchFamily="34" charset="0"/>
              </a:rPr>
              <a:t>etc</a:t>
            </a:r>
            <a:r>
              <a:rPr lang="en-US" sz="1400" dirty="0">
                <a:effectLst/>
                <a:latin typeface="Arial" panose="020B0604020202020204" pitchFamily="34" charset="0"/>
                <a:ea typeface="Calibri" panose="020F0502020204030204" pitchFamily="34" charset="0"/>
                <a:cs typeface="Arial" panose="020B0604020202020204" pitchFamily="34"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7EEA2C-B0FB-49BA-A0F8-72D8F6F531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21</a:t>
            </a:fld>
            <a:endParaRPr lang="en-IN"/>
          </a:p>
        </p:txBody>
      </p:sp>
      <p:sp>
        <p:nvSpPr>
          <p:cNvPr id="4" name="Title 3">
            <a:extLst>
              <a:ext uri="{FF2B5EF4-FFF2-40B4-BE49-F238E27FC236}">
                <a16:creationId xmlns:a16="http://schemas.microsoft.com/office/drawing/2014/main" id="{8D70DD9F-2CBB-4BF8-9F3B-5E5B94FB08B1}"/>
              </a:ext>
            </a:extLst>
          </p:cNvPr>
          <p:cNvSpPr>
            <a:spLocks noGrp="1"/>
          </p:cNvSpPr>
          <p:nvPr>
            <p:ph type="title"/>
          </p:nvPr>
        </p:nvSpPr>
        <p:spPr/>
        <p:txBody>
          <a:bodyPr/>
          <a:lstStyle/>
          <a:p>
            <a:r>
              <a:rPr lang="en-US" dirty="0"/>
              <a:t>Hypothesis</a:t>
            </a:r>
          </a:p>
        </p:txBody>
      </p:sp>
      <p:sp>
        <p:nvSpPr>
          <p:cNvPr id="6" name="TextBox 5">
            <a:extLst>
              <a:ext uri="{FF2B5EF4-FFF2-40B4-BE49-F238E27FC236}">
                <a16:creationId xmlns:a16="http://schemas.microsoft.com/office/drawing/2014/main" id="{72D12645-CBDF-42BF-8C5F-377DA8A5FA3C}"/>
              </a:ext>
            </a:extLst>
          </p:cNvPr>
          <p:cNvSpPr txBox="1"/>
          <p:nvPr/>
        </p:nvSpPr>
        <p:spPr>
          <a:xfrm>
            <a:off x="411125" y="921488"/>
            <a:ext cx="8104225" cy="4265270"/>
          </a:xfrm>
          <a:prstGeom prst="rect">
            <a:avLst/>
          </a:prstGeom>
          <a:noFill/>
        </p:spPr>
        <p:txBody>
          <a:bodyPr wrap="square">
            <a:spAutoFit/>
          </a:bodyPr>
          <a:lstStyle/>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1: Bachelors are willing to order home cooked food.</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2: People will order more frequently if there are more offers/discounts.</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3: People would try new food delivery apps if more reasonable prices.</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4: Working professionals would order food more frequently.</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5: Working professional would love to have a food order scheduling feature.</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6: Working professional would love to have a food order reminder feature.</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7: People staying with family will order food once a week.</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8 : People prefer subscription plans which cuts down delivery charges.</a:t>
            </a:r>
          </a:p>
          <a:p>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9 : People would like to have a plan subscription plan for their food they order regularly.</a:t>
            </a:r>
          </a:p>
          <a:p>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Hypothesis 10: Time taken for from searching to placing order during busy schedule is very challenging.</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Calibri" panose="020F0502020204030204" pitchFamily="34" charset="0"/>
                <a:ea typeface="Calibri" panose="020F0502020204030204" pitchFamily="34" charset="0"/>
                <a:cs typeface="Times New Roman" panose="02020603050405020304" pitchFamily="18" charset="0"/>
              </a:rPr>
              <a:t>Hypothesis 11: Users want to have the mix and match of the choice of their food items.</a:t>
            </a:r>
          </a:p>
          <a:p>
            <a:endParaRPr lang="en-US"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74017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Surveys: Conducted for 32 Users</a:t>
            </a:r>
            <a:endParaRPr dirty="0"/>
          </a:p>
        </p:txBody>
      </p:sp>
      <p:sp>
        <p:nvSpPr>
          <p:cNvPr id="697" name="Google Shape;697;p12"/>
          <p:cNvSpPr txBox="1"/>
          <p:nvPr/>
        </p:nvSpPr>
        <p:spPr>
          <a:xfrm>
            <a:off x="6138025" y="4547900"/>
            <a:ext cx="3174600" cy="67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p12"/>
          <p:cNvSpPr txBox="1"/>
          <p:nvPr/>
        </p:nvSpPr>
        <p:spPr>
          <a:xfrm>
            <a:off x="201172" y="682513"/>
            <a:ext cx="8741656" cy="287871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Calibri"/>
                <a:ea typeface="Calibri"/>
                <a:cs typeface="Calibri"/>
                <a:sym typeface="Calibri"/>
              </a:rPr>
              <a:t>The Survey questionnaire Link : </a:t>
            </a:r>
            <a:endParaRPr lang="en-US"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600" b="0" i="0" u="sng" strike="noStrike" cap="none" dirty="0">
                <a:solidFill>
                  <a:schemeClr val="hlink"/>
                </a:solidFill>
                <a:latin typeface="Calibri"/>
                <a:ea typeface="Calibri"/>
                <a:cs typeface="Calibri"/>
                <a:sym typeface="Calibri"/>
                <a:hlinkClick r:id="rId3"/>
              </a:rPr>
              <a:t>https://docs.google.com/forms/d/1EU-MIWPQQYOHK1u8iGDKJ3Vf0_DBYyLGUgt2A4Ggbo4/edit</a:t>
            </a:r>
            <a:endParaRPr lang="en-US" sz="1600" b="0" i="0" u="sng" strike="noStrike" cap="none" dirty="0">
              <a:solidFill>
                <a:schemeClr val="hlink"/>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600" u="sng" dirty="0">
              <a:solidFill>
                <a:schemeClr val="hlink"/>
              </a:solidFill>
              <a:latin typeface="Calibri"/>
              <a:ea typeface="Calibri"/>
              <a:cs typeface="Calibri"/>
              <a:sym typeface="Calibri"/>
            </a:endParaRPr>
          </a:p>
          <a:p>
            <a:pPr>
              <a:buSzPts val="1800"/>
            </a:pPr>
            <a:r>
              <a:rPr lang="en-IN" sz="1800" dirty="0">
                <a:solidFill>
                  <a:schemeClr val="dk1"/>
                </a:solidFill>
                <a:latin typeface="Calibri"/>
                <a:cs typeface="Calibri"/>
                <a:sym typeface="Calibri"/>
              </a:rPr>
              <a:t>The Survey response Link :</a:t>
            </a:r>
          </a:p>
          <a:p>
            <a:pPr>
              <a:buSzPts val="1800"/>
            </a:pPr>
            <a:r>
              <a:rPr lang="en-IN" sz="1600" dirty="0">
                <a:solidFill>
                  <a:schemeClr val="dk1"/>
                </a:solidFill>
                <a:latin typeface="Calibri"/>
                <a:cs typeface="Calibri"/>
                <a:sym typeface="Calibri"/>
                <a:hlinkClick r:id="rId4"/>
              </a:rPr>
              <a:t>https://docs.google.com/forms/d/1EU-MIWPQQYOHK1u8iGDKJ3Vf0_DBYyLGUgt2A4Ggbo4/edit#responses</a:t>
            </a:r>
            <a:endParaRPr lang="en-IN" sz="1600" dirty="0">
              <a:solidFill>
                <a:schemeClr val="dk1"/>
              </a:solidFill>
              <a:latin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US" sz="1600" b="0" i="0" u="none" strike="noStrike" cap="none" dirty="0">
              <a:solidFill>
                <a:schemeClr val="dk1"/>
              </a:solidFill>
              <a:latin typeface="Calibri"/>
              <a:ea typeface="Calibri"/>
              <a:cs typeface="Calibri"/>
              <a:sym typeface="Calibri"/>
            </a:endParaRPr>
          </a:p>
          <a:p>
            <a:pPr marL="0" lvl="0" indent="0">
              <a:buSzPts val="1800"/>
              <a:buFont typeface="Arial"/>
              <a:buNone/>
            </a:pPr>
            <a:r>
              <a:rPr lang="en-US" sz="1800" dirty="0">
                <a:solidFill>
                  <a:schemeClr val="dk1"/>
                </a:solidFill>
                <a:latin typeface="Calibri"/>
                <a:cs typeface="Calibri"/>
                <a:sym typeface="Calibri"/>
              </a:rPr>
              <a:t>The survey Excel version Link: </a:t>
            </a:r>
          </a:p>
          <a:p>
            <a:pPr marL="0" lvl="0" indent="0">
              <a:buSzPts val="1800"/>
              <a:buFont typeface="Arial"/>
              <a:buNone/>
            </a:pPr>
            <a:r>
              <a:rPr lang="en-US" sz="1600" dirty="0">
                <a:solidFill>
                  <a:schemeClr val="dk1"/>
                </a:solidFill>
                <a:latin typeface="Calibri"/>
                <a:cs typeface="Calibri"/>
                <a:sym typeface="Calibri"/>
                <a:hlinkClick r:id="rId5"/>
              </a:rPr>
              <a:t>https://docs.google.com/spreadsheets/d/1zdbBiRc4SRwmclEHuQSF_Rc-6J_wWJOlbs9rXTHz-bI/edit?resourcekey#gid=1979482262</a:t>
            </a:r>
            <a:endParaRPr lang="en-US" sz="1600" dirty="0">
              <a:solidFill>
                <a:schemeClr val="dk1"/>
              </a:solidFill>
              <a:latin typeface="Calibri"/>
              <a:cs typeface="Calibri"/>
              <a:sym typeface="Calibri"/>
            </a:endParaRPr>
          </a:p>
          <a:p>
            <a:pPr marL="0" lvl="0" indent="0">
              <a:buSzPts val="1800"/>
              <a:buFont typeface="Arial"/>
              <a:buNone/>
            </a:pPr>
            <a:endParaRPr sz="1800" dirty="0">
              <a:solidFill>
                <a:schemeClr val="dk1"/>
              </a:solidFill>
              <a:latin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E4045-206F-1FF7-3128-1606345DFB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23</a:t>
            </a:fld>
            <a:endParaRPr lang="en-IN"/>
          </a:p>
        </p:txBody>
      </p:sp>
      <p:sp>
        <p:nvSpPr>
          <p:cNvPr id="4" name="Title 3">
            <a:extLst>
              <a:ext uri="{FF2B5EF4-FFF2-40B4-BE49-F238E27FC236}">
                <a16:creationId xmlns:a16="http://schemas.microsoft.com/office/drawing/2014/main" id="{B03CE99A-6C21-A2BB-B0D9-02B13B5EC0F4}"/>
              </a:ext>
            </a:extLst>
          </p:cNvPr>
          <p:cNvSpPr>
            <a:spLocks noGrp="1"/>
          </p:cNvSpPr>
          <p:nvPr>
            <p:ph type="title"/>
          </p:nvPr>
        </p:nvSpPr>
        <p:spPr/>
        <p:txBody>
          <a:bodyPr/>
          <a:lstStyle/>
          <a:p>
            <a:r>
              <a:rPr lang="en-US" dirty="0"/>
              <a:t>Survey Analysis</a:t>
            </a:r>
          </a:p>
        </p:txBody>
      </p:sp>
      <p:pic>
        <p:nvPicPr>
          <p:cNvPr id="6" name="Picture 5">
            <a:extLst>
              <a:ext uri="{FF2B5EF4-FFF2-40B4-BE49-F238E27FC236}">
                <a16:creationId xmlns:a16="http://schemas.microsoft.com/office/drawing/2014/main" id="{F108858C-F13E-E497-4E32-21B4386C1DB3}"/>
              </a:ext>
            </a:extLst>
          </p:cNvPr>
          <p:cNvPicPr>
            <a:picLocks noChangeAspect="1"/>
          </p:cNvPicPr>
          <p:nvPr/>
        </p:nvPicPr>
        <p:blipFill rotWithShape="1">
          <a:blip r:embed="rId2"/>
          <a:srcRect t="15160"/>
          <a:stretch/>
        </p:blipFill>
        <p:spPr>
          <a:xfrm>
            <a:off x="316679" y="835815"/>
            <a:ext cx="3030265" cy="1274784"/>
          </a:xfrm>
          <a:prstGeom prst="rect">
            <a:avLst/>
          </a:prstGeom>
        </p:spPr>
      </p:pic>
      <p:pic>
        <p:nvPicPr>
          <p:cNvPr id="8" name="Picture 7">
            <a:extLst>
              <a:ext uri="{FF2B5EF4-FFF2-40B4-BE49-F238E27FC236}">
                <a16:creationId xmlns:a16="http://schemas.microsoft.com/office/drawing/2014/main" id="{BBF888D4-41A5-78FB-2C89-299DF33C242F}"/>
              </a:ext>
            </a:extLst>
          </p:cNvPr>
          <p:cNvPicPr>
            <a:picLocks noChangeAspect="1"/>
          </p:cNvPicPr>
          <p:nvPr/>
        </p:nvPicPr>
        <p:blipFill>
          <a:blip r:embed="rId3"/>
          <a:stretch>
            <a:fillRect/>
          </a:stretch>
        </p:blipFill>
        <p:spPr>
          <a:xfrm>
            <a:off x="476569" y="2110599"/>
            <a:ext cx="3735903" cy="1402257"/>
          </a:xfrm>
          <a:prstGeom prst="rect">
            <a:avLst/>
          </a:prstGeom>
        </p:spPr>
      </p:pic>
      <p:pic>
        <p:nvPicPr>
          <p:cNvPr id="10" name="Picture 9">
            <a:extLst>
              <a:ext uri="{FF2B5EF4-FFF2-40B4-BE49-F238E27FC236}">
                <a16:creationId xmlns:a16="http://schemas.microsoft.com/office/drawing/2014/main" id="{DF11193D-3183-C24E-5093-39B57FD3362A}"/>
              </a:ext>
            </a:extLst>
          </p:cNvPr>
          <p:cNvPicPr>
            <a:picLocks noChangeAspect="1"/>
          </p:cNvPicPr>
          <p:nvPr/>
        </p:nvPicPr>
        <p:blipFill>
          <a:blip r:embed="rId4"/>
          <a:stretch>
            <a:fillRect/>
          </a:stretch>
        </p:blipFill>
        <p:spPr>
          <a:xfrm>
            <a:off x="437373" y="3471096"/>
            <a:ext cx="3420250" cy="1562931"/>
          </a:xfrm>
          <a:prstGeom prst="rect">
            <a:avLst/>
          </a:prstGeom>
        </p:spPr>
      </p:pic>
      <p:sp>
        <p:nvSpPr>
          <p:cNvPr id="11" name="TextBox 10">
            <a:extLst>
              <a:ext uri="{FF2B5EF4-FFF2-40B4-BE49-F238E27FC236}">
                <a16:creationId xmlns:a16="http://schemas.microsoft.com/office/drawing/2014/main" id="{7DA6849C-2376-F841-E6E8-D3D1C0E8A34D}"/>
              </a:ext>
            </a:extLst>
          </p:cNvPr>
          <p:cNvSpPr txBox="1"/>
          <p:nvPr/>
        </p:nvSpPr>
        <p:spPr>
          <a:xfrm>
            <a:off x="4600382" y="1979075"/>
            <a:ext cx="4247055" cy="1169551"/>
          </a:xfrm>
          <a:prstGeom prst="rect">
            <a:avLst/>
          </a:prstGeom>
          <a:noFill/>
        </p:spPr>
        <p:txBody>
          <a:bodyPr wrap="square" rtlCol="0">
            <a:spAutoFit/>
          </a:bodyPr>
          <a:lstStyle/>
          <a:p>
            <a:r>
              <a:rPr lang="en-US" dirty="0"/>
              <a:t>64.5% of Working professionals who are away from hometown and 19 % of who are living in their hometown are ordering the food frequently (more than three days a week) and this proves hypothesis 4. </a:t>
            </a:r>
          </a:p>
        </p:txBody>
      </p:sp>
    </p:spTree>
    <p:extLst>
      <p:ext uri="{BB962C8B-B14F-4D97-AF65-F5344CB8AC3E}">
        <p14:creationId xmlns:p14="http://schemas.microsoft.com/office/powerpoint/2010/main" val="1356943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E4045-206F-1FF7-3128-1606345DFB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24</a:t>
            </a:fld>
            <a:endParaRPr lang="en-IN"/>
          </a:p>
        </p:txBody>
      </p:sp>
      <p:sp>
        <p:nvSpPr>
          <p:cNvPr id="4" name="Title 3">
            <a:extLst>
              <a:ext uri="{FF2B5EF4-FFF2-40B4-BE49-F238E27FC236}">
                <a16:creationId xmlns:a16="http://schemas.microsoft.com/office/drawing/2014/main" id="{B03CE99A-6C21-A2BB-B0D9-02B13B5EC0F4}"/>
              </a:ext>
            </a:extLst>
          </p:cNvPr>
          <p:cNvSpPr>
            <a:spLocks noGrp="1"/>
          </p:cNvSpPr>
          <p:nvPr>
            <p:ph type="title"/>
          </p:nvPr>
        </p:nvSpPr>
        <p:spPr/>
        <p:txBody>
          <a:bodyPr/>
          <a:lstStyle/>
          <a:p>
            <a:r>
              <a:rPr lang="en-US" dirty="0"/>
              <a:t>Survey Analysis</a:t>
            </a:r>
          </a:p>
        </p:txBody>
      </p:sp>
      <p:sp>
        <p:nvSpPr>
          <p:cNvPr id="11" name="TextBox 10">
            <a:extLst>
              <a:ext uri="{FF2B5EF4-FFF2-40B4-BE49-F238E27FC236}">
                <a16:creationId xmlns:a16="http://schemas.microsoft.com/office/drawing/2014/main" id="{7DA6849C-2376-F841-E6E8-D3D1C0E8A34D}"/>
              </a:ext>
            </a:extLst>
          </p:cNvPr>
          <p:cNvSpPr txBox="1"/>
          <p:nvPr/>
        </p:nvSpPr>
        <p:spPr>
          <a:xfrm>
            <a:off x="4600382" y="1979075"/>
            <a:ext cx="4247055" cy="954107"/>
          </a:xfrm>
          <a:prstGeom prst="rect">
            <a:avLst/>
          </a:prstGeom>
          <a:noFill/>
        </p:spPr>
        <p:txBody>
          <a:bodyPr wrap="square" rtlCol="0">
            <a:spAutoFit/>
          </a:bodyPr>
          <a:lstStyle/>
          <a:p>
            <a:r>
              <a:rPr lang="en-IN" dirty="0">
                <a:latin typeface="Calibri"/>
                <a:ea typeface="Calibri"/>
                <a:cs typeface="Calibri"/>
                <a:sym typeface="Calibri"/>
              </a:rPr>
              <a:t>61 % &amp; 15 % of user takes more than five mins to order each meal per days and hence 71% user would like to pre-order the food instead of ordering 3 times every day proves hypothesis 5 and 10. </a:t>
            </a:r>
            <a:endParaRPr lang="en-US" dirty="0"/>
          </a:p>
        </p:txBody>
      </p:sp>
      <p:pic>
        <p:nvPicPr>
          <p:cNvPr id="5" name="Picture 4">
            <a:extLst>
              <a:ext uri="{FF2B5EF4-FFF2-40B4-BE49-F238E27FC236}">
                <a16:creationId xmlns:a16="http://schemas.microsoft.com/office/drawing/2014/main" id="{88C94B84-324C-A47C-6742-CF8F73BBAF25}"/>
              </a:ext>
            </a:extLst>
          </p:cNvPr>
          <p:cNvPicPr>
            <a:picLocks noChangeAspect="1"/>
          </p:cNvPicPr>
          <p:nvPr/>
        </p:nvPicPr>
        <p:blipFill>
          <a:blip r:embed="rId2"/>
          <a:stretch>
            <a:fillRect/>
          </a:stretch>
        </p:blipFill>
        <p:spPr>
          <a:xfrm>
            <a:off x="585788" y="854174"/>
            <a:ext cx="3122608" cy="1553270"/>
          </a:xfrm>
          <a:prstGeom prst="rect">
            <a:avLst/>
          </a:prstGeom>
        </p:spPr>
      </p:pic>
      <p:pic>
        <p:nvPicPr>
          <p:cNvPr id="9" name="Picture 8">
            <a:extLst>
              <a:ext uri="{FF2B5EF4-FFF2-40B4-BE49-F238E27FC236}">
                <a16:creationId xmlns:a16="http://schemas.microsoft.com/office/drawing/2014/main" id="{31B567B5-3E4C-FBEE-81E9-DA61F84E44A1}"/>
              </a:ext>
            </a:extLst>
          </p:cNvPr>
          <p:cNvPicPr>
            <a:picLocks noChangeAspect="1"/>
          </p:cNvPicPr>
          <p:nvPr/>
        </p:nvPicPr>
        <p:blipFill>
          <a:blip r:embed="rId3"/>
          <a:stretch>
            <a:fillRect/>
          </a:stretch>
        </p:blipFill>
        <p:spPr>
          <a:xfrm>
            <a:off x="591574" y="2571750"/>
            <a:ext cx="3186112" cy="1557288"/>
          </a:xfrm>
          <a:prstGeom prst="rect">
            <a:avLst/>
          </a:prstGeom>
        </p:spPr>
      </p:pic>
    </p:spTree>
    <p:extLst>
      <p:ext uri="{BB962C8B-B14F-4D97-AF65-F5344CB8AC3E}">
        <p14:creationId xmlns:p14="http://schemas.microsoft.com/office/powerpoint/2010/main" val="1093276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E4045-206F-1FF7-3128-1606345DFB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25</a:t>
            </a:fld>
            <a:endParaRPr lang="en-IN"/>
          </a:p>
        </p:txBody>
      </p:sp>
      <p:sp>
        <p:nvSpPr>
          <p:cNvPr id="4" name="Title 3">
            <a:extLst>
              <a:ext uri="{FF2B5EF4-FFF2-40B4-BE49-F238E27FC236}">
                <a16:creationId xmlns:a16="http://schemas.microsoft.com/office/drawing/2014/main" id="{B03CE99A-6C21-A2BB-B0D9-02B13B5EC0F4}"/>
              </a:ext>
            </a:extLst>
          </p:cNvPr>
          <p:cNvSpPr>
            <a:spLocks noGrp="1"/>
          </p:cNvSpPr>
          <p:nvPr>
            <p:ph type="title"/>
          </p:nvPr>
        </p:nvSpPr>
        <p:spPr/>
        <p:txBody>
          <a:bodyPr/>
          <a:lstStyle/>
          <a:p>
            <a:r>
              <a:rPr lang="en-US" dirty="0"/>
              <a:t>Survey Analysis</a:t>
            </a:r>
          </a:p>
        </p:txBody>
      </p:sp>
      <p:sp>
        <p:nvSpPr>
          <p:cNvPr id="11" name="TextBox 10">
            <a:extLst>
              <a:ext uri="{FF2B5EF4-FFF2-40B4-BE49-F238E27FC236}">
                <a16:creationId xmlns:a16="http://schemas.microsoft.com/office/drawing/2014/main" id="{7DA6849C-2376-F841-E6E8-D3D1C0E8A34D}"/>
              </a:ext>
            </a:extLst>
          </p:cNvPr>
          <p:cNvSpPr txBox="1"/>
          <p:nvPr/>
        </p:nvSpPr>
        <p:spPr>
          <a:xfrm>
            <a:off x="4600382" y="1979075"/>
            <a:ext cx="4247055" cy="1002775"/>
          </a:xfrm>
          <a:prstGeom prst="rect">
            <a:avLst/>
          </a:prstGeom>
          <a:noFill/>
        </p:spPr>
        <p:txBody>
          <a:bodyPr wrap="square" rtlCol="0">
            <a:spAutoFit/>
          </a:bodyPr>
          <a:lstStyle/>
          <a:p>
            <a:pPr marL="0" marR="0" lvl="0" indent="0" algn="l" rtl="0">
              <a:lnSpc>
                <a:spcPct val="107000"/>
              </a:lnSpc>
              <a:spcBef>
                <a:spcPts val="800"/>
              </a:spcBef>
              <a:spcAft>
                <a:spcPts val="0"/>
              </a:spcAft>
              <a:buNone/>
            </a:pPr>
            <a:r>
              <a:rPr lang="en-US" dirty="0">
                <a:latin typeface="Calibri"/>
                <a:ea typeface="Calibri"/>
                <a:cs typeface="Calibri"/>
                <a:sym typeface="Calibri"/>
              </a:rPr>
              <a:t>38% and 35% are paying more than 300rs per day for food &amp; also 58 % are concerned about the price of the food, which calls for good subscription plans that proves Hypothesis 8 and 9</a:t>
            </a:r>
            <a:r>
              <a:rPr lang="en-US" sz="1400" b="0" i="0" u="none" strike="noStrike" cap="none" dirty="0">
                <a:solidFill>
                  <a:srgbClr val="000000"/>
                </a:solidFill>
                <a:latin typeface="Calibri"/>
                <a:ea typeface="Calibri"/>
                <a:cs typeface="Calibri"/>
                <a:sym typeface="Calibri"/>
              </a:rPr>
              <a:t>.</a:t>
            </a:r>
            <a:endParaRPr lang="en-US" dirty="0"/>
          </a:p>
        </p:txBody>
      </p:sp>
      <p:pic>
        <p:nvPicPr>
          <p:cNvPr id="6" name="Picture 5">
            <a:extLst>
              <a:ext uri="{FF2B5EF4-FFF2-40B4-BE49-F238E27FC236}">
                <a16:creationId xmlns:a16="http://schemas.microsoft.com/office/drawing/2014/main" id="{9F94AFCB-F7DD-F70F-DB22-A413AFAAF46D}"/>
              </a:ext>
            </a:extLst>
          </p:cNvPr>
          <p:cNvPicPr>
            <a:picLocks noChangeAspect="1"/>
          </p:cNvPicPr>
          <p:nvPr/>
        </p:nvPicPr>
        <p:blipFill>
          <a:blip r:embed="rId2"/>
          <a:stretch>
            <a:fillRect/>
          </a:stretch>
        </p:blipFill>
        <p:spPr>
          <a:xfrm>
            <a:off x="371476" y="944312"/>
            <a:ext cx="3859115" cy="1814221"/>
          </a:xfrm>
          <a:prstGeom prst="rect">
            <a:avLst/>
          </a:prstGeom>
        </p:spPr>
      </p:pic>
      <p:pic>
        <p:nvPicPr>
          <p:cNvPr id="8" name="Picture 7">
            <a:extLst>
              <a:ext uri="{FF2B5EF4-FFF2-40B4-BE49-F238E27FC236}">
                <a16:creationId xmlns:a16="http://schemas.microsoft.com/office/drawing/2014/main" id="{4552022F-758B-98DC-A63E-414AEE4B4456}"/>
              </a:ext>
            </a:extLst>
          </p:cNvPr>
          <p:cNvPicPr>
            <a:picLocks noChangeAspect="1"/>
          </p:cNvPicPr>
          <p:nvPr/>
        </p:nvPicPr>
        <p:blipFill>
          <a:blip r:embed="rId3"/>
          <a:stretch>
            <a:fillRect/>
          </a:stretch>
        </p:blipFill>
        <p:spPr>
          <a:xfrm>
            <a:off x="200026" y="2827037"/>
            <a:ext cx="4371974" cy="1814221"/>
          </a:xfrm>
          <a:prstGeom prst="rect">
            <a:avLst/>
          </a:prstGeom>
        </p:spPr>
      </p:pic>
    </p:spTree>
    <p:extLst>
      <p:ext uri="{BB962C8B-B14F-4D97-AF65-F5344CB8AC3E}">
        <p14:creationId xmlns:p14="http://schemas.microsoft.com/office/powerpoint/2010/main" val="3659710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Interviews Questions </a:t>
            </a:r>
            <a:endParaRPr dirty="0"/>
          </a:p>
        </p:txBody>
      </p:sp>
      <p:sp>
        <p:nvSpPr>
          <p:cNvPr id="692" name="Google Shape;692;p44"/>
          <p:cNvSpPr txBox="1"/>
          <p:nvPr/>
        </p:nvSpPr>
        <p:spPr>
          <a:xfrm>
            <a:off x="316675" y="1003725"/>
            <a:ext cx="6402300" cy="9231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Name</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What is your age bracket</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Native Place</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Profession/Area of work</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How do you Order food online </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How frequently do you order food. </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On what occasions do you order food.</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What is the primary reason for ordering food online</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What is the choice of food you would want.</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Would you like to have subscription plan for your regular choice of food.</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Which food app subscription plans do you have </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What motivates you to take subscription plan</a:t>
            </a:r>
          </a:p>
          <a:p>
            <a:pPr marL="342900" lvl="0" indent="-342900" algn="l" rtl="0">
              <a:spcBef>
                <a:spcPts val="0"/>
              </a:spcBef>
              <a:spcAft>
                <a:spcPts val="0"/>
              </a:spcAft>
              <a:buFont typeface="+mj-lt"/>
              <a:buAutoNum type="arabicPeriod"/>
            </a:pPr>
            <a:r>
              <a:rPr lang="en-US" sz="1800" dirty="0">
                <a:solidFill>
                  <a:schemeClr val="dk1"/>
                </a:solidFill>
                <a:latin typeface="Calibri"/>
                <a:ea typeface="Calibri"/>
                <a:cs typeface="Calibri"/>
                <a:sym typeface="Calibri"/>
              </a:rPr>
              <a:t>What is your opinion of the restaurant food.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E76977-F47C-49FA-BE05-D41DD5429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27</a:t>
            </a:fld>
            <a:endParaRPr lang="en-IN"/>
          </a:p>
        </p:txBody>
      </p:sp>
      <p:sp>
        <p:nvSpPr>
          <p:cNvPr id="4" name="Title 3">
            <a:extLst>
              <a:ext uri="{FF2B5EF4-FFF2-40B4-BE49-F238E27FC236}">
                <a16:creationId xmlns:a16="http://schemas.microsoft.com/office/drawing/2014/main" id="{172C27F2-11E1-401A-9963-137EBBB6EDFD}"/>
              </a:ext>
            </a:extLst>
          </p:cNvPr>
          <p:cNvSpPr>
            <a:spLocks noGrp="1"/>
          </p:cNvSpPr>
          <p:nvPr>
            <p:ph type="title"/>
          </p:nvPr>
        </p:nvSpPr>
        <p:spPr/>
        <p:txBody>
          <a:bodyPr/>
          <a:lstStyle/>
          <a:p>
            <a:r>
              <a:rPr lang="en-US" dirty="0"/>
              <a:t>Interview Questions.</a:t>
            </a:r>
          </a:p>
        </p:txBody>
      </p:sp>
      <p:sp>
        <p:nvSpPr>
          <p:cNvPr id="5" name="Google Shape;693;p44">
            <a:extLst>
              <a:ext uri="{FF2B5EF4-FFF2-40B4-BE49-F238E27FC236}">
                <a16:creationId xmlns:a16="http://schemas.microsoft.com/office/drawing/2014/main" id="{0F2AD76B-52C2-4585-84C1-07FA6B0DD87B}"/>
              </a:ext>
            </a:extLst>
          </p:cNvPr>
          <p:cNvSpPr txBox="1"/>
          <p:nvPr/>
        </p:nvSpPr>
        <p:spPr>
          <a:xfrm>
            <a:off x="316679" y="4247785"/>
            <a:ext cx="6402300" cy="13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dk1"/>
                </a:solidFill>
                <a:latin typeface="Calibri"/>
                <a:ea typeface="Calibri"/>
                <a:cs typeface="Calibri"/>
                <a:sym typeface="Calibri"/>
              </a:rPr>
              <a:t>&lt;Collected response should be submitted in word document format with other submission files in a zip folder&gt;</a:t>
            </a:r>
            <a:endParaRPr dirty="0"/>
          </a:p>
        </p:txBody>
      </p:sp>
      <p:sp>
        <p:nvSpPr>
          <p:cNvPr id="7" name="TextBox 6">
            <a:extLst>
              <a:ext uri="{FF2B5EF4-FFF2-40B4-BE49-F238E27FC236}">
                <a16:creationId xmlns:a16="http://schemas.microsoft.com/office/drawing/2014/main" id="{FBA4E0CE-0291-44FA-B894-068BD8E32255}"/>
              </a:ext>
            </a:extLst>
          </p:cNvPr>
          <p:cNvSpPr txBox="1"/>
          <p:nvPr/>
        </p:nvSpPr>
        <p:spPr>
          <a:xfrm>
            <a:off x="316679" y="1024008"/>
            <a:ext cx="6541321" cy="3323987"/>
          </a:xfrm>
          <a:prstGeom prst="rect">
            <a:avLst/>
          </a:prstGeom>
          <a:noFill/>
        </p:spPr>
        <p:txBody>
          <a:bodyPr wrap="square">
            <a:spAutoFit/>
          </a:bodyPr>
          <a:lstStyle/>
          <a:p>
            <a:pPr lvl="0" algn="l" rtl="0">
              <a:spcBef>
                <a:spcPts val="0"/>
              </a:spcBef>
              <a:spcAft>
                <a:spcPts val="0"/>
              </a:spcAft>
            </a:pPr>
            <a:r>
              <a:rPr lang="en-US" sz="1400" dirty="0">
                <a:solidFill>
                  <a:schemeClr val="dk1"/>
                </a:solidFill>
                <a:latin typeface="Calibri"/>
                <a:ea typeface="Calibri"/>
                <a:cs typeface="Calibri"/>
                <a:sym typeface="Calibri"/>
              </a:rPr>
              <a:t>14.  Do you have diet restrictions</a:t>
            </a:r>
          </a:p>
          <a:p>
            <a:pPr lvl="0" algn="l" rtl="0">
              <a:spcBef>
                <a:spcPts val="0"/>
              </a:spcBef>
              <a:spcAft>
                <a:spcPts val="0"/>
              </a:spcAft>
            </a:pPr>
            <a:r>
              <a:rPr lang="en-US" sz="1400" dirty="0">
                <a:solidFill>
                  <a:schemeClr val="dk1"/>
                </a:solidFill>
                <a:latin typeface="Calibri"/>
                <a:ea typeface="Calibri"/>
                <a:cs typeface="Calibri"/>
                <a:sym typeface="Calibri"/>
              </a:rPr>
              <a:t>15.  How much would you rate the exp. of ordering food.</a:t>
            </a:r>
          </a:p>
          <a:p>
            <a:pPr lvl="0" algn="l" rtl="0">
              <a:spcBef>
                <a:spcPts val="0"/>
              </a:spcBef>
              <a:spcAft>
                <a:spcPts val="0"/>
              </a:spcAft>
            </a:pPr>
            <a:r>
              <a:rPr lang="en-US" sz="1400" dirty="0">
                <a:solidFill>
                  <a:schemeClr val="dk1"/>
                </a:solidFill>
                <a:latin typeface="Calibri"/>
                <a:ea typeface="Calibri"/>
                <a:cs typeface="Calibri"/>
                <a:sym typeface="Calibri"/>
              </a:rPr>
              <a:t>16.  What impacts does discounts and offers have on your food ordering habits</a:t>
            </a:r>
          </a:p>
          <a:p>
            <a:pPr lvl="0" algn="l" rtl="0">
              <a:spcBef>
                <a:spcPts val="0"/>
              </a:spcBef>
              <a:spcAft>
                <a:spcPts val="0"/>
              </a:spcAft>
            </a:pPr>
            <a:r>
              <a:rPr lang="en-US" sz="1400" dirty="0">
                <a:solidFill>
                  <a:schemeClr val="dk1"/>
                </a:solidFill>
                <a:latin typeface="Calibri"/>
                <a:ea typeface="Calibri"/>
                <a:cs typeface="Calibri"/>
                <a:sym typeface="Calibri"/>
              </a:rPr>
              <a:t>17.  How much time you would be ok to wait for food delivery</a:t>
            </a:r>
          </a:p>
          <a:p>
            <a:pPr lvl="0" algn="l" rtl="0">
              <a:spcBef>
                <a:spcPts val="0"/>
              </a:spcBef>
              <a:spcAft>
                <a:spcPts val="0"/>
              </a:spcAft>
            </a:pPr>
            <a:r>
              <a:rPr lang="en-US" dirty="0">
                <a:solidFill>
                  <a:schemeClr val="dk1"/>
                </a:solidFill>
                <a:latin typeface="Calibri"/>
                <a:ea typeface="Calibri"/>
                <a:cs typeface="Calibri"/>
                <a:sym typeface="Calibri"/>
              </a:rPr>
              <a:t>18. How much time you normally spend to place an order.</a:t>
            </a:r>
          </a:p>
          <a:p>
            <a:pPr lvl="0" algn="l" rtl="0">
              <a:spcBef>
                <a:spcPts val="0"/>
              </a:spcBef>
              <a:spcAft>
                <a:spcPts val="0"/>
              </a:spcAft>
            </a:pPr>
            <a:r>
              <a:rPr lang="en-US" sz="1400" dirty="0">
                <a:solidFill>
                  <a:schemeClr val="dk1"/>
                </a:solidFill>
                <a:latin typeface="Calibri"/>
                <a:ea typeface="Calibri"/>
                <a:cs typeface="Calibri"/>
                <a:sym typeface="Calibri"/>
              </a:rPr>
              <a:t>19. How much time do you want it should take to order.</a:t>
            </a:r>
          </a:p>
          <a:p>
            <a:pPr lvl="0" algn="l" rtl="0">
              <a:spcBef>
                <a:spcPts val="0"/>
              </a:spcBef>
              <a:spcAft>
                <a:spcPts val="0"/>
              </a:spcAft>
            </a:pPr>
            <a:r>
              <a:rPr lang="en-US" dirty="0">
                <a:solidFill>
                  <a:schemeClr val="dk1"/>
                </a:solidFill>
                <a:latin typeface="Calibri"/>
                <a:ea typeface="Calibri"/>
                <a:cs typeface="Calibri"/>
                <a:sym typeface="Calibri"/>
              </a:rPr>
              <a:t>20. What are some of the improvements that you look forward to.</a:t>
            </a:r>
            <a:endParaRPr lang="en-US" sz="1400" dirty="0">
              <a:solidFill>
                <a:schemeClr val="dk1"/>
              </a:solidFill>
              <a:latin typeface="Calibri"/>
              <a:ea typeface="Calibri"/>
              <a:cs typeface="Calibri"/>
              <a:sym typeface="Calibri"/>
            </a:endParaRPr>
          </a:p>
          <a:p>
            <a:pPr lvl="0" algn="l" rtl="0">
              <a:spcBef>
                <a:spcPts val="0"/>
              </a:spcBef>
              <a:spcAft>
                <a:spcPts val="0"/>
              </a:spcAft>
            </a:pPr>
            <a:r>
              <a:rPr lang="en-US" sz="1400" dirty="0">
                <a:solidFill>
                  <a:schemeClr val="dk1"/>
                </a:solidFill>
                <a:latin typeface="Calibri"/>
                <a:ea typeface="Calibri"/>
                <a:cs typeface="Calibri"/>
                <a:sym typeface="Calibri"/>
              </a:rPr>
              <a:t>21. Would you like a feature which allows you to schedule your food order</a:t>
            </a:r>
          </a:p>
          <a:p>
            <a:pPr lvl="0" algn="l" rtl="0">
              <a:spcBef>
                <a:spcPts val="0"/>
              </a:spcBef>
              <a:spcAft>
                <a:spcPts val="0"/>
              </a:spcAft>
            </a:pPr>
            <a:r>
              <a:rPr lang="en-US" sz="1400" dirty="0">
                <a:solidFill>
                  <a:schemeClr val="dk1"/>
                </a:solidFill>
                <a:latin typeface="Calibri"/>
                <a:ea typeface="Calibri"/>
                <a:cs typeface="Calibri"/>
                <a:sym typeface="Calibri"/>
              </a:rPr>
              <a:t>22. Primary concern when ordering food.</a:t>
            </a:r>
          </a:p>
          <a:p>
            <a:pPr lvl="0" algn="l" rtl="0">
              <a:spcBef>
                <a:spcPts val="0"/>
              </a:spcBef>
              <a:spcAft>
                <a:spcPts val="0"/>
              </a:spcAft>
            </a:pPr>
            <a:r>
              <a:rPr lang="en-US" sz="1400" dirty="0">
                <a:solidFill>
                  <a:schemeClr val="dk1"/>
                </a:solidFill>
                <a:latin typeface="Calibri"/>
                <a:ea typeface="Calibri"/>
                <a:cs typeface="Calibri"/>
                <a:sym typeface="Calibri"/>
              </a:rPr>
              <a:t>23. Common experience with food quality</a:t>
            </a:r>
          </a:p>
          <a:p>
            <a:pPr lvl="0" algn="l" rtl="0">
              <a:spcBef>
                <a:spcPts val="0"/>
              </a:spcBef>
              <a:spcAft>
                <a:spcPts val="0"/>
              </a:spcAft>
            </a:pPr>
            <a:r>
              <a:rPr lang="en-US" sz="1400" dirty="0">
                <a:solidFill>
                  <a:schemeClr val="dk1"/>
                </a:solidFill>
                <a:latin typeface="Calibri"/>
                <a:ea typeface="Calibri"/>
                <a:cs typeface="Calibri"/>
                <a:sym typeface="Calibri"/>
              </a:rPr>
              <a:t>24. Overall experience of food orders placed</a:t>
            </a:r>
          </a:p>
          <a:p>
            <a:pPr lvl="0" algn="l" rtl="0">
              <a:spcBef>
                <a:spcPts val="0"/>
              </a:spcBef>
              <a:spcAft>
                <a:spcPts val="0"/>
              </a:spcAft>
            </a:pPr>
            <a:r>
              <a:rPr lang="en-US" sz="1400" dirty="0">
                <a:solidFill>
                  <a:schemeClr val="dk1"/>
                </a:solidFill>
                <a:latin typeface="Calibri"/>
                <a:ea typeface="Calibri"/>
                <a:cs typeface="Calibri"/>
                <a:sym typeface="Calibri"/>
              </a:rPr>
              <a:t>25. Common experience with the delivery persons</a:t>
            </a:r>
          </a:p>
          <a:p>
            <a:pPr lvl="0" algn="l" rtl="0">
              <a:spcBef>
                <a:spcPts val="0"/>
              </a:spcBef>
              <a:spcAft>
                <a:spcPts val="0"/>
              </a:spcAft>
            </a:pPr>
            <a:r>
              <a:rPr lang="en-US" sz="1400" dirty="0">
                <a:solidFill>
                  <a:schemeClr val="dk1"/>
                </a:solidFill>
                <a:latin typeface="Calibri"/>
                <a:ea typeface="Calibri"/>
                <a:cs typeface="Calibri"/>
                <a:sym typeface="Calibri"/>
              </a:rPr>
              <a:t>26. What are the factors which influence your choice of restaurant or place.</a:t>
            </a:r>
          </a:p>
          <a:p>
            <a:pPr lvl="0" algn="l" rtl="0">
              <a:spcBef>
                <a:spcPts val="0"/>
              </a:spcBef>
              <a:spcAft>
                <a:spcPts val="0"/>
              </a:spcAft>
            </a:pPr>
            <a:r>
              <a:rPr lang="en-US" dirty="0">
                <a:solidFill>
                  <a:schemeClr val="dk1"/>
                </a:solidFill>
                <a:latin typeface="Calibri"/>
                <a:ea typeface="Calibri"/>
                <a:cs typeface="Calibri"/>
                <a:sym typeface="Calibri"/>
              </a:rPr>
              <a:t>27. What technology they use.</a:t>
            </a:r>
          </a:p>
          <a:p>
            <a:pPr lvl="0" algn="l" rtl="0">
              <a:spcBef>
                <a:spcPts val="0"/>
              </a:spcBef>
              <a:spcAft>
                <a:spcPts val="0"/>
              </a:spcAft>
            </a:pPr>
            <a:r>
              <a:rPr lang="en-US" sz="1400" dirty="0">
                <a:solidFill>
                  <a:schemeClr val="dk1"/>
                </a:solidFill>
                <a:latin typeface="Calibri"/>
                <a:ea typeface="Calibri"/>
                <a:cs typeface="Calibri"/>
                <a:sym typeface="Calibri"/>
              </a:rPr>
              <a:t>28. Current location.</a:t>
            </a:r>
          </a:p>
        </p:txBody>
      </p:sp>
    </p:spTree>
    <p:extLst>
      <p:ext uri="{BB962C8B-B14F-4D97-AF65-F5344CB8AC3E}">
        <p14:creationId xmlns:p14="http://schemas.microsoft.com/office/powerpoint/2010/main" val="1921292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16E9C5-3501-44F6-919E-9FAF419626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28</a:t>
            </a:fld>
            <a:endParaRPr lang="en-IN"/>
          </a:p>
        </p:txBody>
      </p:sp>
      <p:sp>
        <p:nvSpPr>
          <p:cNvPr id="4" name="Title 3">
            <a:extLst>
              <a:ext uri="{FF2B5EF4-FFF2-40B4-BE49-F238E27FC236}">
                <a16:creationId xmlns:a16="http://schemas.microsoft.com/office/drawing/2014/main" id="{DF573EF2-376C-420A-9652-75A4AABBA8C7}"/>
              </a:ext>
            </a:extLst>
          </p:cNvPr>
          <p:cNvSpPr>
            <a:spLocks noGrp="1"/>
          </p:cNvSpPr>
          <p:nvPr>
            <p:ph type="title"/>
          </p:nvPr>
        </p:nvSpPr>
        <p:spPr/>
        <p:txBody>
          <a:bodyPr/>
          <a:lstStyle/>
          <a:p>
            <a:r>
              <a:rPr lang="en-US" dirty="0"/>
              <a:t>Interview Insights</a:t>
            </a:r>
          </a:p>
        </p:txBody>
      </p:sp>
      <p:pic>
        <p:nvPicPr>
          <p:cNvPr id="6" name="Graphic 5" descr="Marker with solid fill">
            <a:extLst>
              <a:ext uri="{FF2B5EF4-FFF2-40B4-BE49-F238E27FC236}">
                <a16:creationId xmlns:a16="http://schemas.microsoft.com/office/drawing/2014/main" id="{C9695C9C-64FD-40F7-B656-8DF56BECF8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6679" y="945384"/>
            <a:ext cx="583544" cy="577080"/>
          </a:xfrm>
          <a:prstGeom prst="rect">
            <a:avLst/>
          </a:prstGeom>
        </p:spPr>
      </p:pic>
      <p:sp>
        <p:nvSpPr>
          <p:cNvPr id="7" name="TextBox 6">
            <a:extLst>
              <a:ext uri="{FF2B5EF4-FFF2-40B4-BE49-F238E27FC236}">
                <a16:creationId xmlns:a16="http://schemas.microsoft.com/office/drawing/2014/main" id="{EEE5EC40-22FB-440C-8602-6F0C5442EBE4}"/>
              </a:ext>
            </a:extLst>
          </p:cNvPr>
          <p:cNvSpPr txBox="1"/>
          <p:nvPr/>
        </p:nvSpPr>
        <p:spPr>
          <a:xfrm>
            <a:off x="900223" y="945384"/>
            <a:ext cx="1594884" cy="577081"/>
          </a:xfrm>
          <a:prstGeom prst="rect">
            <a:avLst/>
          </a:prstGeom>
          <a:noFill/>
        </p:spPr>
        <p:txBody>
          <a:bodyPr wrap="square" rtlCol="0">
            <a:spAutoFit/>
          </a:bodyPr>
          <a:lstStyle/>
          <a:p>
            <a:r>
              <a:rPr lang="en-US" sz="1050" dirty="0"/>
              <a:t>Maximum target audience in Tier 1 Cities</a:t>
            </a:r>
          </a:p>
        </p:txBody>
      </p:sp>
      <p:pic>
        <p:nvPicPr>
          <p:cNvPr id="9" name="Graphic 8" descr="Smart Phone with solid fill">
            <a:extLst>
              <a:ext uri="{FF2B5EF4-FFF2-40B4-BE49-F238E27FC236}">
                <a16:creationId xmlns:a16="http://schemas.microsoft.com/office/drawing/2014/main" id="{E79234F3-D342-4819-AD9A-D9F65460A9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8651" y="990691"/>
            <a:ext cx="556998" cy="556998"/>
          </a:xfrm>
          <a:prstGeom prst="rect">
            <a:avLst/>
          </a:prstGeom>
        </p:spPr>
      </p:pic>
      <p:sp>
        <p:nvSpPr>
          <p:cNvPr id="10" name="TextBox 9">
            <a:extLst>
              <a:ext uri="{FF2B5EF4-FFF2-40B4-BE49-F238E27FC236}">
                <a16:creationId xmlns:a16="http://schemas.microsoft.com/office/drawing/2014/main" id="{28E7C8CB-AC0B-42A1-9257-AF218DD571B5}"/>
              </a:ext>
            </a:extLst>
          </p:cNvPr>
          <p:cNvSpPr txBox="1"/>
          <p:nvPr/>
        </p:nvSpPr>
        <p:spPr>
          <a:xfrm>
            <a:off x="3576084" y="1053863"/>
            <a:ext cx="1431851" cy="253916"/>
          </a:xfrm>
          <a:prstGeom prst="rect">
            <a:avLst/>
          </a:prstGeom>
          <a:noFill/>
        </p:spPr>
        <p:txBody>
          <a:bodyPr wrap="square" rtlCol="0">
            <a:spAutoFit/>
          </a:bodyPr>
          <a:lstStyle/>
          <a:p>
            <a:r>
              <a:rPr lang="en-US" sz="1050" dirty="0"/>
              <a:t>Use mobile apps</a:t>
            </a:r>
          </a:p>
        </p:txBody>
      </p:sp>
      <p:pic>
        <p:nvPicPr>
          <p:cNvPr id="12" name="Graphic 11" descr="Donut with solid fill">
            <a:extLst>
              <a:ext uri="{FF2B5EF4-FFF2-40B4-BE49-F238E27FC236}">
                <a16:creationId xmlns:a16="http://schemas.microsoft.com/office/drawing/2014/main" id="{224C89B3-90FA-4A81-BE95-C57413FC05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43308" y="945385"/>
            <a:ext cx="556998" cy="647610"/>
          </a:xfrm>
          <a:prstGeom prst="rect">
            <a:avLst/>
          </a:prstGeom>
        </p:spPr>
      </p:pic>
      <p:sp>
        <p:nvSpPr>
          <p:cNvPr id="13" name="TextBox 12">
            <a:extLst>
              <a:ext uri="{FF2B5EF4-FFF2-40B4-BE49-F238E27FC236}">
                <a16:creationId xmlns:a16="http://schemas.microsoft.com/office/drawing/2014/main" id="{A46E0936-5D4C-4510-B516-8C18AA24DF7B}"/>
              </a:ext>
            </a:extLst>
          </p:cNvPr>
          <p:cNvSpPr txBox="1"/>
          <p:nvPr/>
        </p:nvSpPr>
        <p:spPr>
          <a:xfrm>
            <a:off x="6435679" y="1106966"/>
            <a:ext cx="1431851" cy="415498"/>
          </a:xfrm>
          <a:prstGeom prst="rect">
            <a:avLst/>
          </a:prstGeom>
          <a:noFill/>
        </p:spPr>
        <p:txBody>
          <a:bodyPr wrap="square" rtlCol="0">
            <a:spAutoFit/>
          </a:bodyPr>
          <a:lstStyle/>
          <a:p>
            <a:r>
              <a:rPr lang="en-US" sz="1050" dirty="0"/>
              <a:t>Order food 6-7 times a week</a:t>
            </a:r>
          </a:p>
        </p:txBody>
      </p:sp>
      <p:pic>
        <p:nvPicPr>
          <p:cNvPr id="15" name="Graphic 14" descr="Comment Dislike with solid fill">
            <a:extLst>
              <a:ext uri="{FF2B5EF4-FFF2-40B4-BE49-F238E27FC236}">
                <a16:creationId xmlns:a16="http://schemas.microsoft.com/office/drawing/2014/main" id="{76F2A468-31E3-4934-8E2F-D55E2E1A69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545" y="2240368"/>
            <a:ext cx="662763" cy="662763"/>
          </a:xfrm>
          <a:prstGeom prst="rect">
            <a:avLst/>
          </a:prstGeom>
        </p:spPr>
      </p:pic>
      <p:sp>
        <p:nvSpPr>
          <p:cNvPr id="16" name="TextBox 15">
            <a:extLst>
              <a:ext uri="{FF2B5EF4-FFF2-40B4-BE49-F238E27FC236}">
                <a16:creationId xmlns:a16="http://schemas.microsoft.com/office/drawing/2014/main" id="{CA7FCC7A-4DBB-47CE-9AF4-7577A3E33F9B}"/>
              </a:ext>
            </a:extLst>
          </p:cNvPr>
          <p:cNvSpPr txBox="1"/>
          <p:nvPr/>
        </p:nvSpPr>
        <p:spPr>
          <a:xfrm>
            <a:off x="1208003" y="2507680"/>
            <a:ext cx="1828801" cy="1384995"/>
          </a:xfrm>
          <a:prstGeom prst="rect">
            <a:avLst/>
          </a:prstGeom>
          <a:noFill/>
        </p:spPr>
        <p:txBody>
          <a:bodyPr wrap="square" rtlCol="0">
            <a:spAutoFit/>
          </a:bodyPr>
          <a:lstStyle/>
          <a:p>
            <a:r>
              <a:rPr lang="en-US" sz="1050" dirty="0"/>
              <a:t>User Pain points: </a:t>
            </a:r>
          </a:p>
          <a:p>
            <a:pPr marL="228600" indent="-228600">
              <a:buFont typeface="+mj-lt"/>
              <a:buAutoNum type="arabicPeriod"/>
            </a:pPr>
            <a:r>
              <a:rPr lang="en-US" sz="1050" dirty="0"/>
              <a:t>Hectic to order the food every time during tight work schedule </a:t>
            </a:r>
          </a:p>
          <a:p>
            <a:pPr marL="228600" indent="-228600">
              <a:buFont typeface="+mj-lt"/>
              <a:buAutoNum type="arabicPeriod"/>
            </a:pPr>
            <a:r>
              <a:rPr lang="en-US" sz="1050" dirty="0"/>
              <a:t>Order tracking</a:t>
            </a:r>
          </a:p>
          <a:p>
            <a:pPr marL="228600" indent="-228600">
              <a:buFont typeface="+mj-lt"/>
              <a:buAutoNum type="arabicPeriod"/>
            </a:pPr>
            <a:r>
              <a:rPr lang="en-US" sz="1050" dirty="0"/>
              <a:t>Delivery time</a:t>
            </a:r>
          </a:p>
          <a:p>
            <a:pPr marL="228600" indent="-228600">
              <a:buFont typeface="+mj-lt"/>
              <a:buAutoNum type="arabicPeriod"/>
            </a:pPr>
            <a:r>
              <a:rPr lang="en-US" sz="1050" dirty="0"/>
              <a:t>Food quality</a:t>
            </a:r>
          </a:p>
          <a:p>
            <a:pPr marL="228600" indent="-228600">
              <a:buFont typeface="+mj-lt"/>
              <a:buAutoNum type="arabicPeriod"/>
            </a:pPr>
            <a:r>
              <a:rPr lang="en-US" sz="1050" dirty="0"/>
              <a:t>Coordination</a:t>
            </a:r>
          </a:p>
        </p:txBody>
      </p:sp>
      <p:pic>
        <p:nvPicPr>
          <p:cNvPr id="18" name="Graphic 17" descr="Peace Gesture with solid fill">
            <a:extLst>
              <a:ext uri="{FF2B5EF4-FFF2-40B4-BE49-F238E27FC236}">
                <a16:creationId xmlns:a16="http://schemas.microsoft.com/office/drawing/2014/main" id="{1475F0A2-61D0-473D-B5B5-230D866AE8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62169" y="2531656"/>
            <a:ext cx="668522" cy="668522"/>
          </a:xfrm>
          <a:prstGeom prst="rect">
            <a:avLst/>
          </a:prstGeom>
        </p:spPr>
      </p:pic>
      <p:sp>
        <p:nvSpPr>
          <p:cNvPr id="19" name="TextBox 18">
            <a:extLst>
              <a:ext uri="{FF2B5EF4-FFF2-40B4-BE49-F238E27FC236}">
                <a16:creationId xmlns:a16="http://schemas.microsoft.com/office/drawing/2014/main" id="{4E111C3D-F022-4279-96C7-123502790F78}"/>
              </a:ext>
            </a:extLst>
          </p:cNvPr>
          <p:cNvSpPr txBox="1"/>
          <p:nvPr/>
        </p:nvSpPr>
        <p:spPr>
          <a:xfrm>
            <a:off x="5173386" y="2531656"/>
            <a:ext cx="1431851" cy="900246"/>
          </a:xfrm>
          <a:prstGeom prst="rect">
            <a:avLst/>
          </a:prstGeom>
          <a:noFill/>
        </p:spPr>
        <p:txBody>
          <a:bodyPr wrap="square" rtlCol="0">
            <a:spAutoFit/>
          </a:bodyPr>
          <a:lstStyle/>
          <a:p>
            <a:r>
              <a:rPr lang="en-US" sz="1050" dirty="0"/>
              <a:t>Users would like to have a feature that allows them to pre book meals and set reminders.</a:t>
            </a:r>
          </a:p>
        </p:txBody>
      </p:sp>
    </p:spTree>
    <p:extLst>
      <p:ext uri="{BB962C8B-B14F-4D97-AF65-F5344CB8AC3E}">
        <p14:creationId xmlns:p14="http://schemas.microsoft.com/office/powerpoint/2010/main" val="2251854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5"/>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3: Business Model Canvas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6"/>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dirty="0"/>
              <a:t>Part 1: Understanding the Market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Business Model Analysis</a:t>
            </a:r>
            <a:endParaRPr/>
          </a:p>
        </p:txBody>
      </p:sp>
      <p:sp>
        <p:nvSpPr>
          <p:cNvPr id="705" name="Google Shape;705;p46"/>
          <p:cNvSpPr txBox="1"/>
          <p:nvPr/>
        </p:nvSpPr>
        <p:spPr>
          <a:xfrm>
            <a:off x="590400" y="1076325"/>
            <a:ext cx="8245800" cy="10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800" i="1" dirty="0">
              <a:latin typeface="Calibri"/>
              <a:ea typeface="Calibri"/>
              <a:cs typeface="Calibri"/>
              <a:sym typeface="Calibri"/>
            </a:endParaRPr>
          </a:p>
        </p:txBody>
      </p:sp>
      <p:pic>
        <p:nvPicPr>
          <p:cNvPr id="3" name="Picture 2">
            <a:extLst>
              <a:ext uri="{FF2B5EF4-FFF2-40B4-BE49-F238E27FC236}">
                <a16:creationId xmlns:a16="http://schemas.microsoft.com/office/drawing/2014/main" id="{9B62872A-A5F0-A5A6-1915-FDAEA3C68483}"/>
              </a:ext>
            </a:extLst>
          </p:cNvPr>
          <p:cNvPicPr>
            <a:picLocks noChangeAspect="1"/>
          </p:cNvPicPr>
          <p:nvPr/>
        </p:nvPicPr>
        <p:blipFill>
          <a:blip r:embed="rId3"/>
          <a:stretch>
            <a:fillRect/>
          </a:stretch>
        </p:blipFill>
        <p:spPr>
          <a:xfrm>
            <a:off x="1141351" y="632375"/>
            <a:ext cx="6861297" cy="446150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47"/>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4: Product Artefacts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9"/>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Persona</a:t>
            </a:r>
            <a:endParaRPr/>
          </a:p>
        </p:txBody>
      </p:sp>
      <p:sp>
        <p:nvSpPr>
          <p:cNvPr id="754" name="Google Shape;754;p19"/>
          <p:cNvSpPr txBox="1"/>
          <p:nvPr/>
        </p:nvSpPr>
        <p:spPr>
          <a:xfrm>
            <a:off x="380850" y="865025"/>
            <a:ext cx="8382300" cy="4097100"/>
          </a:xfrm>
          <a:prstGeom prst="rect">
            <a:avLst/>
          </a:prstGeom>
          <a:noFill/>
          <a:ln>
            <a:noFill/>
          </a:ln>
        </p:spPr>
        <p:txBody>
          <a:bodyPr spcFirstLastPara="1" wrap="square" lIns="91425" tIns="91425" rIns="91425" bIns="91425" anchor="t" anchorCtr="0">
            <a:noAutofit/>
          </a:bodyPr>
          <a:lstStyle/>
          <a:p>
            <a:pPr marL="114300" marR="0" lvl="0" indent="0" algn="l" rtl="0">
              <a:lnSpc>
                <a:spcPct val="115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DA10C90B-E239-BFF4-D851-EFF57CB454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77" b="6944"/>
          <a:stretch/>
        </p:blipFill>
        <p:spPr bwMode="auto">
          <a:xfrm>
            <a:off x="2021681" y="687828"/>
            <a:ext cx="5401258" cy="43437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20"/>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User Journey Map 1</a:t>
            </a:r>
            <a:endParaRPr dirty="0"/>
          </a:p>
        </p:txBody>
      </p:sp>
      <p:sp>
        <p:nvSpPr>
          <p:cNvPr id="761" name="Google Shape;761;p20"/>
          <p:cNvSpPr txBox="1"/>
          <p:nvPr/>
        </p:nvSpPr>
        <p:spPr>
          <a:xfrm>
            <a:off x="380850" y="829550"/>
            <a:ext cx="8382300" cy="409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050" name="Picture 2">
            <a:extLst>
              <a:ext uri="{FF2B5EF4-FFF2-40B4-BE49-F238E27FC236}">
                <a16:creationId xmlns:a16="http://schemas.microsoft.com/office/drawing/2014/main" id="{DF6ABC56-CE41-7B97-9F2C-9E7A6C1C9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7" y="829550"/>
            <a:ext cx="9000997" cy="39353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20"/>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User Journey Map 2</a:t>
            </a:r>
            <a:endParaRPr dirty="0"/>
          </a:p>
        </p:txBody>
      </p:sp>
      <p:sp>
        <p:nvSpPr>
          <p:cNvPr id="761" name="Google Shape;761;p20"/>
          <p:cNvSpPr txBox="1"/>
          <p:nvPr/>
        </p:nvSpPr>
        <p:spPr>
          <a:xfrm>
            <a:off x="380850" y="829550"/>
            <a:ext cx="8382300" cy="409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3074" name="Picture 2">
            <a:extLst>
              <a:ext uri="{FF2B5EF4-FFF2-40B4-BE49-F238E27FC236}">
                <a16:creationId xmlns:a16="http://schemas.microsoft.com/office/drawing/2014/main" id="{0BE6DDD9-C585-216F-7B61-635C1FD5E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 y="914400"/>
            <a:ext cx="8963025" cy="350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783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0"/>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5: Minimum Viable Product Creation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Features/Functionalities</a:t>
            </a:r>
            <a:endParaRPr/>
          </a:p>
        </p:txBody>
      </p:sp>
      <p:sp>
        <p:nvSpPr>
          <p:cNvPr id="735" name="Google Shape;735;p51"/>
          <p:cNvSpPr txBox="1"/>
          <p:nvPr/>
        </p:nvSpPr>
        <p:spPr>
          <a:xfrm>
            <a:off x="316679" y="853200"/>
            <a:ext cx="8446471" cy="42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latin typeface="Calibri"/>
                <a:ea typeface="Calibri"/>
                <a:cs typeface="Calibri"/>
                <a:sym typeface="Calibri"/>
              </a:rPr>
              <a:t>&lt;List all the appropriate features/functionalities for the product.&gt;</a:t>
            </a:r>
          </a:p>
          <a:p>
            <a:pPr marL="342900" lvl="0" indent="-342900" algn="l" rtl="0">
              <a:spcBef>
                <a:spcPts val="0"/>
              </a:spcBef>
              <a:spcAft>
                <a:spcPts val="0"/>
              </a:spcAft>
              <a:buAutoNum type="arabicPeriod"/>
            </a:pPr>
            <a:r>
              <a:rPr lang="en-IN" sz="1800" dirty="0">
                <a:latin typeface="Calibri"/>
                <a:ea typeface="Calibri"/>
                <a:cs typeface="Calibri"/>
                <a:sym typeface="Calibri"/>
              </a:rPr>
              <a:t>Home/Landing/Start Page</a:t>
            </a:r>
          </a:p>
          <a:p>
            <a:pPr marL="342900" lvl="0" indent="-342900" algn="l" rtl="0">
              <a:spcBef>
                <a:spcPts val="0"/>
              </a:spcBef>
              <a:spcAft>
                <a:spcPts val="0"/>
              </a:spcAft>
              <a:buAutoNum type="arabicPeriod"/>
            </a:pPr>
            <a:r>
              <a:rPr lang="en-IN" sz="1800" dirty="0">
                <a:latin typeface="Calibri"/>
                <a:ea typeface="Calibri"/>
                <a:cs typeface="Calibri"/>
                <a:sym typeface="Calibri"/>
              </a:rPr>
              <a:t>Login Page</a:t>
            </a:r>
          </a:p>
          <a:p>
            <a:pPr marL="342900" lvl="0" indent="-342900" algn="l" rtl="0">
              <a:spcBef>
                <a:spcPts val="0"/>
              </a:spcBef>
              <a:spcAft>
                <a:spcPts val="0"/>
              </a:spcAft>
              <a:buAutoNum type="arabicPeriod"/>
            </a:pPr>
            <a:r>
              <a:rPr lang="en-IN" sz="1800" dirty="0">
                <a:latin typeface="Calibri"/>
                <a:ea typeface="Calibri"/>
                <a:cs typeface="Calibri"/>
                <a:sym typeface="Calibri"/>
              </a:rPr>
              <a:t>Sign Up Page</a:t>
            </a:r>
          </a:p>
          <a:p>
            <a:pPr marL="342900" lvl="0" indent="-342900" algn="l" rtl="0">
              <a:spcBef>
                <a:spcPts val="0"/>
              </a:spcBef>
              <a:spcAft>
                <a:spcPts val="0"/>
              </a:spcAft>
              <a:buAutoNum type="arabicPeriod"/>
            </a:pPr>
            <a:r>
              <a:rPr lang="en-IN" sz="1800" dirty="0">
                <a:latin typeface="Calibri"/>
                <a:ea typeface="Calibri"/>
                <a:cs typeface="Calibri"/>
                <a:sym typeface="Calibri"/>
              </a:rPr>
              <a:t>Profile Page</a:t>
            </a:r>
          </a:p>
          <a:p>
            <a:pPr marL="342900" lvl="0" indent="-342900" algn="l" rtl="0">
              <a:spcBef>
                <a:spcPts val="0"/>
              </a:spcBef>
              <a:spcAft>
                <a:spcPts val="0"/>
              </a:spcAft>
              <a:buAutoNum type="arabicPeriod"/>
            </a:pPr>
            <a:r>
              <a:rPr lang="en-IN" sz="1800" dirty="0">
                <a:latin typeface="Calibri"/>
                <a:ea typeface="Calibri"/>
                <a:cs typeface="Calibri"/>
                <a:sym typeface="Calibri"/>
              </a:rPr>
              <a:t>Search Page</a:t>
            </a:r>
          </a:p>
          <a:p>
            <a:pPr marL="342900" lvl="0" indent="-342900" algn="l" rtl="0">
              <a:spcBef>
                <a:spcPts val="0"/>
              </a:spcBef>
              <a:spcAft>
                <a:spcPts val="0"/>
              </a:spcAft>
              <a:buAutoNum type="arabicPeriod"/>
            </a:pPr>
            <a:r>
              <a:rPr lang="en-IN" sz="1800" dirty="0">
                <a:latin typeface="Calibri"/>
                <a:ea typeface="Calibri"/>
                <a:cs typeface="Calibri"/>
                <a:sym typeface="Calibri"/>
              </a:rPr>
              <a:t>Order History Page</a:t>
            </a:r>
          </a:p>
          <a:p>
            <a:pPr marL="342900" lvl="0" indent="-342900" algn="l" rtl="0">
              <a:spcBef>
                <a:spcPts val="0"/>
              </a:spcBef>
              <a:spcAft>
                <a:spcPts val="0"/>
              </a:spcAft>
              <a:buAutoNum type="arabicPeriod"/>
            </a:pPr>
            <a:r>
              <a:rPr lang="en-IN" sz="1800" dirty="0">
                <a:latin typeface="Calibri"/>
                <a:ea typeface="Calibri"/>
                <a:cs typeface="Calibri"/>
                <a:sym typeface="Calibri"/>
              </a:rPr>
              <a:t>Order Rate page</a:t>
            </a:r>
          </a:p>
          <a:p>
            <a:pPr marL="342900" lvl="0" indent="-342900" algn="l" rtl="0">
              <a:spcBef>
                <a:spcPts val="0"/>
              </a:spcBef>
              <a:spcAft>
                <a:spcPts val="0"/>
              </a:spcAft>
              <a:buAutoNum type="arabicPeriod"/>
            </a:pPr>
            <a:r>
              <a:rPr lang="en-IN" sz="1800" dirty="0">
                <a:latin typeface="Calibri"/>
                <a:ea typeface="Calibri"/>
                <a:cs typeface="Calibri"/>
                <a:sym typeface="Calibri"/>
              </a:rPr>
              <a:t>Schedule pre order page</a:t>
            </a:r>
          </a:p>
          <a:p>
            <a:pPr marL="342900" lvl="0" indent="-342900" algn="l" rtl="0">
              <a:spcBef>
                <a:spcPts val="0"/>
              </a:spcBef>
              <a:spcAft>
                <a:spcPts val="0"/>
              </a:spcAft>
              <a:buAutoNum type="arabicPeriod"/>
            </a:pPr>
            <a:r>
              <a:rPr lang="en-IN" sz="1800" dirty="0">
                <a:latin typeface="Calibri"/>
                <a:ea typeface="Calibri"/>
                <a:cs typeface="Calibri"/>
                <a:sym typeface="Calibri"/>
              </a:rPr>
              <a:t>Subscription plan page</a:t>
            </a:r>
          </a:p>
          <a:p>
            <a:pPr marL="342900" lvl="0" indent="-342900" algn="l" rtl="0">
              <a:spcBef>
                <a:spcPts val="0"/>
              </a:spcBef>
              <a:spcAft>
                <a:spcPts val="0"/>
              </a:spcAft>
              <a:buAutoNum type="arabicPeriod"/>
            </a:pPr>
            <a:r>
              <a:rPr lang="en-IN" sz="1800" dirty="0">
                <a:latin typeface="Calibri"/>
                <a:ea typeface="Calibri"/>
                <a:cs typeface="Calibri"/>
                <a:sym typeface="Calibri"/>
              </a:rPr>
              <a:t>Add to cart page</a:t>
            </a:r>
          </a:p>
          <a:p>
            <a:pPr marL="342900" lvl="0" indent="-342900" algn="l" rtl="0">
              <a:spcBef>
                <a:spcPts val="0"/>
              </a:spcBef>
              <a:spcAft>
                <a:spcPts val="0"/>
              </a:spcAft>
              <a:buAutoNum type="arabicPeriod"/>
            </a:pPr>
            <a:r>
              <a:rPr lang="en-IN" sz="1800" dirty="0">
                <a:latin typeface="Calibri"/>
                <a:ea typeface="Calibri"/>
                <a:cs typeface="Calibri"/>
                <a:sym typeface="Calibri"/>
              </a:rPr>
              <a:t>View cart page</a:t>
            </a:r>
          </a:p>
          <a:p>
            <a:pPr marL="342900" lvl="0" indent="-342900" algn="l" rtl="0">
              <a:spcBef>
                <a:spcPts val="0"/>
              </a:spcBef>
              <a:spcAft>
                <a:spcPts val="0"/>
              </a:spcAft>
              <a:buAutoNum type="arabicPeriod"/>
            </a:pPr>
            <a:r>
              <a:rPr lang="en-IN" sz="1800" dirty="0">
                <a:latin typeface="Calibri"/>
                <a:ea typeface="Calibri"/>
                <a:cs typeface="Calibri"/>
                <a:sym typeface="Calibri"/>
              </a:rPr>
              <a:t>Final cart view before checkout</a:t>
            </a:r>
          </a:p>
          <a:p>
            <a:pPr marL="342900" lvl="0" indent="-342900" algn="l" rtl="0">
              <a:spcBef>
                <a:spcPts val="0"/>
              </a:spcBef>
              <a:spcAft>
                <a:spcPts val="0"/>
              </a:spcAft>
              <a:buAutoNum type="arabicPeriod"/>
            </a:pPr>
            <a:r>
              <a:rPr lang="en-IN" sz="1800" dirty="0">
                <a:latin typeface="Calibri"/>
                <a:ea typeface="Calibri"/>
                <a:cs typeface="Calibri"/>
                <a:sym typeface="Calibri"/>
              </a:rPr>
              <a:t>Payment page</a:t>
            </a:r>
          </a:p>
          <a:p>
            <a:pPr marL="342900" lvl="0" indent="-342900" algn="l" rtl="0">
              <a:spcBef>
                <a:spcPts val="0"/>
              </a:spcBef>
              <a:spcAft>
                <a:spcPts val="0"/>
              </a:spcAft>
              <a:buAutoNum type="arabicPeriod"/>
            </a:pPr>
            <a:r>
              <a:rPr lang="en-IN" sz="1800" dirty="0">
                <a:latin typeface="Calibri"/>
                <a:ea typeface="Calibri"/>
                <a:cs typeface="Calibri"/>
                <a:sym typeface="Calibri"/>
              </a:rPr>
              <a:t>Offers and discounts page</a:t>
            </a:r>
            <a:endParaRPr sz="1800" dirty="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3F553C-E664-47C2-B23A-615E2E8A1C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37</a:t>
            </a:fld>
            <a:endParaRPr lang="en-IN"/>
          </a:p>
        </p:txBody>
      </p:sp>
      <p:sp>
        <p:nvSpPr>
          <p:cNvPr id="3" name="Text Placeholder 2">
            <a:extLst>
              <a:ext uri="{FF2B5EF4-FFF2-40B4-BE49-F238E27FC236}">
                <a16:creationId xmlns:a16="http://schemas.microsoft.com/office/drawing/2014/main" id="{93C79D28-FBBF-4CA5-8B4B-B2AA9103F163}"/>
              </a:ext>
            </a:extLst>
          </p:cNvPr>
          <p:cNvSpPr>
            <a:spLocks noGrp="1"/>
          </p:cNvSpPr>
          <p:nvPr>
            <p:ph type="body" idx="1"/>
          </p:nvPr>
        </p:nvSpPr>
        <p:spPr>
          <a:xfrm>
            <a:off x="631066" y="991674"/>
            <a:ext cx="7938260" cy="3443802"/>
          </a:xfrm>
        </p:spPr>
        <p:txBody>
          <a:bodyPr/>
          <a:lstStyle/>
          <a:p>
            <a:pPr marL="228600" indent="0"/>
            <a:endParaRPr lang="en-US" dirty="0"/>
          </a:p>
          <a:p>
            <a:pPr marL="228600" indent="0"/>
            <a:endParaRPr lang="en-US" dirty="0"/>
          </a:p>
          <a:p>
            <a:pPr marL="228600" indent="0"/>
            <a:endParaRPr lang="en-US" dirty="0"/>
          </a:p>
          <a:p>
            <a:pPr marL="228600" indent="0"/>
            <a:endParaRPr lang="en-US" dirty="0"/>
          </a:p>
        </p:txBody>
      </p:sp>
      <p:sp>
        <p:nvSpPr>
          <p:cNvPr id="4" name="Title 3">
            <a:extLst>
              <a:ext uri="{FF2B5EF4-FFF2-40B4-BE49-F238E27FC236}">
                <a16:creationId xmlns:a16="http://schemas.microsoft.com/office/drawing/2014/main" id="{ECE37624-9E51-4AA1-9069-57D397282534}"/>
              </a:ext>
            </a:extLst>
          </p:cNvPr>
          <p:cNvSpPr>
            <a:spLocks noGrp="1"/>
          </p:cNvSpPr>
          <p:nvPr>
            <p:ph type="title"/>
          </p:nvPr>
        </p:nvSpPr>
        <p:spPr>
          <a:xfrm>
            <a:off x="316679" y="121966"/>
            <a:ext cx="6466893" cy="382564"/>
          </a:xfrm>
        </p:spPr>
        <p:txBody>
          <a:bodyPr/>
          <a:lstStyle/>
          <a:p>
            <a:r>
              <a:rPr lang="en-US" dirty="0"/>
              <a:t>MVP – list of features/functionalities 2.</a:t>
            </a:r>
          </a:p>
        </p:txBody>
      </p:sp>
      <p:sp>
        <p:nvSpPr>
          <p:cNvPr id="5" name="TextBox 4">
            <a:extLst>
              <a:ext uri="{FF2B5EF4-FFF2-40B4-BE49-F238E27FC236}">
                <a16:creationId xmlns:a16="http://schemas.microsoft.com/office/drawing/2014/main" id="{D9679F8D-6586-40CC-BE8E-1AD08B581CC5}"/>
              </a:ext>
            </a:extLst>
          </p:cNvPr>
          <p:cNvSpPr txBox="1"/>
          <p:nvPr/>
        </p:nvSpPr>
        <p:spPr>
          <a:xfrm>
            <a:off x="573110" y="1358721"/>
            <a:ext cx="5982236" cy="954107"/>
          </a:xfrm>
          <a:prstGeom prst="rect">
            <a:avLst/>
          </a:prstGeom>
          <a:noFill/>
        </p:spPr>
        <p:txBody>
          <a:bodyPr wrap="square" rtlCol="0">
            <a:spAutoFit/>
          </a:bodyPr>
          <a:lstStyle/>
          <a:p>
            <a:r>
              <a:rPr lang="en-US" dirty="0"/>
              <a:t>15. Order success page</a:t>
            </a:r>
          </a:p>
          <a:p>
            <a:r>
              <a:rPr lang="en-US" dirty="0"/>
              <a:t>16. Order tracking page</a:t>
            </a:r>
          </a:p>
          <a:p>
            <a:r>
              <a:rPr lang="en-US" dirty="0"/>
              <a:t>17. Rate your order page.</a:t>
            </a:r>
          </a:p>
          <a:p>
            <a:endParaRPr lang="en-US" dirty="0"/>
          </a:p>
        </p:txBody>
      </p:sp>
    </p:spTree>
    <p:extLst>
      <p:ext uri="{BB962C8B-B14F-4D97-AF65-F5344CB8AC3E}">
        <p14:creationId xmlns:p14="http://schemas.microsoft.com/office/powerpoint/2010/main" val="2781817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Must Have Features</a:t>
            </a:r>
            <a:endParaRPr/>
          </a:p>
        </p:txBody>
      </p:sp>
      <p:graphicFrame>
        <p:nvGraphicFramePr>
          <p:cNvPr id="741" name="Google Shape;741;p52"/>
          <p:cNvGraphicFramePr/>
          <p:nvPr>
            <p:extLst>
              <p:ext uri="{D42A27DB-BD31-4B8C-83A1-F6EECF244321}">
                <p14:modId xmlns:p14="http://schemas.microsoft.com/office/powerpoint/2010/main" val="398914891"/>
              </p:ext>
            </p:extLst>
          </p:nvPr>
        </p:nvGraphicFramePr>
        <p:xfrm>
          <a:off x="952500" y="1057475"/>
          <a:ext cx="7239000" cy="304788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616175">
                <a:tc>
                  <a:txBody>
                    <a:bodyPr/>
                    <a:lstStyle/>
                    <a:p>
                      <a:pPr marL="0" lvl="0" indent="0" algn="ctr" rtl="0">
                        <a:spcBef>
                          <a:spcPts val="0"/>
                        </a:spcBef>
                        <a:spcAft>
                          <a:spcPts val="0"/>
                        </a:spcAft>
                        <a:buNone/>
                      </a:pPr>
                      <a:r>
                        <a:rPr lang="en-IN" sz="1600" b="1"/>
                        <a:t>Feature</a:t>
                      </a:r>
                      <a:endParaRPr sz="1600" b="1"/>
                    </a:p>
                  </a:txBody>
                  <a:tcPr marL="91425" marR="91425" marT="91425" marB="91425"/>
                </a:tc>
                <a:tc>
                  <a:txBody>
                    <a:bodyPr/>
                    <a:lstStyle/>
                    <a:p>
                      <a:pPr marL="0" lvl="0" indent="0" algn="ctr" rtl="0">
                        <a:spcBef>
                          <a:spcPts val="0"/>
                        </a:spcBef>
                        <a:spcAft>
                          <a:spcPts val="0"/>
                        </a:spcAft>
                        <a:buNone/>
                      </a:pPr>
                      <a:r>
                        <a:rPr lang="en-IN" sz="1600" b="1"/>
                        <a:t>Reason behind choosing this as a ‘Must Have Feature’</a:t>
                      </a:r>
                      <a:endParaRPr sz="1600" b="1"/>
                    </a:p>
                  </a:txBody>
                  <a:tcPr marL="91425" marR="91425" marT="91425" marB="91425"/>
                </a:tc>
                <a:extLst>
                  <a:ext uri="{0D108BD9-81ED-4DB2-BD59-A6C34878D82A}">
                    <a16:rowId xmlns:a16="http://schemas.microsoft.com/office/drawing/2014/main" val="10000"/>
                  </a:ext>
                </a:extLst>
              </a:tr>
              <a:tr h="689450">
                <a:tc>
                  <a:txBody>
                    <a:bodyPr/>
                    <a:lstStyle/>
                    <a:p>
                      <a:pPr marL="0" lvl="0" indent="0" algn="l" rtl="0">
                        <a:spcBef>
                          <a:spcPts val="0"/>
                        </a:spcBef>
                        <a:spcAft>
                          <a:spcPts val="0"/>
                        </a:spcAft>
                        <a:buNone/>
                      </a:pPr>
                      <a:r>
                        <a:rPr lang="en-US" sz="1200" dirty="0"/>
                        <a:t>Scheduling the Pre Orders/recurring orders</a:t>
                      </a:r>
                      <a:endParaRPr sz="1200" dirty="0"/>
                    </a:p>
                  </a:txBody>
                  <a:tcPr marL="91425" marR="91425" marT="91425" marB="91425"/>
                </a:tc>
                <a:tc>
                  <a:txBody>
                    <a:bodyPr/>
                    <a:lstStyle/>
                    <a:p>
                      <a:pPr marL="0" lvl="0" indent="0" algn="l" rtl="0">
                        <a:spcBef>
                          <a:spcPts val="0"/>
                        </a:spcBef>
                        <a:spcAft>
                          <a:spcPts val="0"/>
                        </a:spcAft>
                        <a:buNone/>
                      </a:pPr>
                      <a:r>
                        <a:rPr lang="en-US" sz="1200" dirty="0"/>
                        <a:t>This is a must have feature which we are using as our value proposition for our application, where working professionals can schedule their meals before hand for a period selected by them.</a:t>
                      </a:r>
                      <a:endParaRPr sz="1200" dirty="0"/>
                    </a:p>
                  </a:txBody>
                  <a:tcPr marL="91425" marR="91425" marT="91425" marB="91425"/>
                </a:tc>
                <a:extLst>
                  <a:ext uri="{0D108BD9-81ED-4DB2-BD59-A6C34878D82A}">
                    <a16:rowId xmlns:a16="http://schemas.microsoft.com/office/drawing/2014/main" val="10001"/>
                  </a:ext>
                </a:extLst>
              </a:tr>
              <a:tr h="6894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Change the delivery time, location, menu,- restaurant for their pre booked meals.</a:t>
                      </a:r>
                    </a:p>
                    <a:p>
                      <a:pPr marL="0" lvl="0" indent="0" algn="l" rtl="0">
                        <a:spcBef>
                          <a:spcPts val="0"/>
                        </a:spcBef>
                        <a:spcAft>
                          <a:spcPts val="0"/>
                        </a:spcAft>
                        <a:buNone/>
                      </a:pPr>
                      <a:endParaRPr sz="12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This is a super feature, which enables the user with giving the flexibility of changing their food choices and time as per their choice.</a:t>
                      </a:r>
                    </a:p>
                  </a:txBody>
                  <a:tcPr marL="91425" marR="91425" marT="91425" marB="91425"/>
                </a:tc>
                <a:extLst>
                  <a:ext uri="{0D108BD9-81ED-4DB2-BD59-A6C34878D82A}">
                    <a16:rowId xmlns:a16="http://schemas.microsoft.com/office/drawing/2014/main" val="10002"/>
                  </a:ext>
                </a:extLst>
              </a:tr>
              <a:tr h="689450">
                <a:tc>
                  <a:txBody>
                    <a:bodyPr/>
                    <a:lstStyle/>
                    <a:p>
                      <a:pPr marL="0" lvl="0" indent="0" algn="l" rtl="0">
                        <a:spcBef>
                          <a:spcPts val="0"/>
                        </a:spcBef>
                        <a:spcAft>
                          <a:spcPts val="0"/>
                        </a:spcAft>
                        <a:buNone/>
                      </a:pPr>
                      <a:r>
                        <a:rPr lang="en-IN" sz="1200" dirty="0"/>
                        <a:t>Checkout and Tracking of Order</a:t>
                      </a:r>
                      <a:endParaRPr sz="1200" dirty="0"/>
                    </a:p>
                  </a:txBody>
                  <a:tcPr marL="91425" marR="91425" marT="91425" marB="91425"/>
                </a:tc>
                <a:tc>
                  <a:txBody>
                    <a:bodyPr/>
                    <a:lstStyle/>
                    <a:p>
                      <a:pPr marL="0" lvl="0" indent="0" algn="l" rtl="0">
                        <a:spcBef>
                          <a:spcPts val="0"/>
                        </a:spcBef>
                        <a:spcAft>
                          <a:spcPts val="0"/>
                        </a:spcAft>
                        <a:buNone/>
                      </a:pPr>
                      <a:r>
                        <a:rPr lang="en-IN" sz="1200" dirty="0"/>
                        <a:t>Gives User a sense of accomplishment after ordering and tracking order feature gives real time updates which makes user complacent.</a:t>
                      </a:r>
                      <a:endParaRPr sz="12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3"/>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Nice to Have Features</a:t>
            </a:r>
            <a:endParaRPr/>
          </a:p>
        </p:txBody>
      </p:sp>
      <p:sp>
        <p:nvSpPr>
          <p:cNvPr id="748" name="Google Shape;748;p53"/>
          <p:cNvSpPr txBox="1"/>
          <p:nvPr/>
        </p:nvSpPr>
        <p:spPr>
          <a:xfrm>
            <a:off x="380850" y="853200"/>
            <a:ext cx="8382300" cy="40971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dirty="0">
                <a:latin typeface="+mn-lt"/>
              </a:rPr>
              <a:t>Reminders for foods</a:t>
            </a:r>
          </a:p>
          <a:p>
            <a:pPr marL="285750" indent="-285750">
              <a:buFont typeface="Arial" panose="020B0604020202020204" pitchFamily="34" charset="0"/>
              <a:buChar char="•"/>
            </a:pPr>
            <a:r>
              <a:rPr lang="en-US" sz="1800" dirty="0">
                <a:latin typeface="+mn-lt"/>
                <a:ea typeface="Calibri"/>
                <a:cs typeface="Calibri"/>
                <a:sym typeface="Calibri"/>
              </a:rPr>
              <a:t>Payment done once either before or after the subscription period.</a:t>
            </a:r>
          </a:p>
          <a:p>
            <a:pPr marL="285750" indent="-285750">
              <a:buFont typeface="Arial" panose="020B0604020202020204" pitchFamily="34" charset="0"/>
              <a:buChar char="•"/>
            </a:pPr>
            <a:r>
              <a:rPr lang="en-US" sz="1800" dirty="0">
                <a:latin typeface="+mn-lt"/>
                <a:ea typeface="Calibri"/>
                <a:cs typeface="Calibri"/>
                <a:sym typeface="Calibri"/>
              </a:rPr>
              <a:t>Offers and discounts.</a:t>
            </a:r>
            <a:endParaRPr sz="1800" dirty="0">
              <a:latin typeface="+mn-lt"/>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3" name="Text Placeholder 2">
            <a:extLst>
              <a:ext uri="{FF2B5EF4-FFF2-40B4-BE49-F238E27FC236}">
                <a16:creationId xmlns:a16="http://schemas.microsoft.com/office/drawing/2014/main" id="{789527C3-A8DA-C7C3-176B-6702F9AF831A}"/>
              </a:ext>
            </a:extLst>
          </p:cNvPr>
          <p:cNvSpPr>
            <a:spLocks noGrp="1"/>
          </p:cNvSpPr>
          <p:nvPr>
            <p:ph type="body" idx="1"/>
          </p:nvPr>
        </p:nvSpPr>
        <p:spPr>
          <a:xfrm>
            <a:off x="0" y="666308"/>
            <a:ext cx="9144000" cy="4477192"/>
          </a:xfrm>
        </p:spPr>
        <p:txBody>
          <a:bodyPr/>
          <a:lstStyle/>
          <a:p>
            <a:pPr marL="514350" indent="-285750" algn="l">
              <a:buFont typeface="Arial" panose="020B0604020202020204" pitchFamily="34" charset="0"/>
              <a:buChar char="•"/>
            </a:pPr>
            <a:r>
              <a:rPr lang="en-IN" b="1" dirty="0">
                <a:latin typeface="+mj-lt"/>
              </a:rPr>
              <a:t>TAM(Total Available Market): </a:t>
            </a:r>
            <a:r>
              <a:rPr lang="en-IN" dirty="0">
                <a:latin typeface="+mj-lt"/>
              </a:rPr>
              <a:t>All people in India who have access to Internet and want to order food online. Estimation: India’s population is 138Crores, out of which we have statistic that 54% have access to internet in 2022. Thus TAM is around 75Crore.</a:t>
            </a:r>
          </a:p>
          <a:p>
            <a:pPr marL="514350" indent="-285750" algn="l">
              <a:buFont typeface="Arial" panose="020B0604020202020204" pitchFamily="34" charset="0"/>
              <a:buChar char="•"/>
            </a:pPr>
            <a:r>
              <a:rPr lang="en-IN" b="1" dirty="0">
                <a:latin typeface="+mj-lt"/>
              </a:rPr>
              <a:t>SAM(Serviceable Addressable Market ): </a:t>
            </a:r>
            <a:r>
              <a:rPr lang="en-IN" dirty="0">
                <a:latin typeface="+mj-lt"/>
              </a:rPr>
              <a:t>To obtain this we filter by geography. We state that Tier 1 City Population is our SAM. We analysed the statistic that 3% of total internet users in India live in Tier 1 Cities. Thus SAM is 2.25Crore.</a:t>
            </a:r>
          </a:p>
          <a:p>
            <a:pPr marL="514350" indent="-285750" algn="l">
              <a:buFont typeface="Arial" panose="020B0604020202020204" pitchFamily="34" charset="0"/>
              <a:buChar char="•"/>
            </a:pPr>
            <a:r>
              <a:rPr lang="en-IN" b="1" dirty="0">
                <a:latin typeface="+mj-lt"/>
              </a:rPr>
              <a:t>SOM(Serviceable Obtainable Market): </a:t>
            </a:r>
            <a:r>
              <a:rPr lang="en-IN" dirty="0">
                <a:latin typeface="+mj-lt"/>
              </a:rPr>
              <a:t>Here we filter by age. We are targeting age group of 18 to 40. Assuming 30% of SAM fall in this age bracket we have SOM as around 68Lakhs.</a:t>
            </a:r>
          </a:p>
          <a:p>
            <a:pPr marL="514350" indent="-285750" algn="l">
              <a:buFont typeface="Arial" panose="020B0604020202020204" pitchFamily="34" charset="0"/>
              <a:buChar char="•"/>
            </a:pPr>
            <a:endParaRPr lang="en-IN" dirty="0">
              <a:latin typeface="+mj-lt"/>
            </a:endParaRPr>
          </a:p>
        </p:txBody>
      </p:sp>
      <p:sp>
        <p:nvSpPr>
          <p:cNvPr id="635" name="Google Shape;635;p37"/>
          <p:cNvSpPr txBox="1">
            <a:spLocks noGrp="1"/>
          </p:cNvSpPr>
          <p:nvPr>
            <p:ph type="title"/>
          </p:nvPr>
        </p:nvSpPr>
        <p:spPr>
          <a:xfrm>
            <a:off x="316679" y="79829"/>
            <a:ext cx="5206007" cy="4730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Target Market Identification</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4"/>
          <p:cNvSpPr txBox="1">
            <a:spLocks noGrp="1"/>
          </p:cNvSpPr>
          <p:nvPr>
            <p:ph type="title"/>
          </p:nvPr>
        </p:nvSpPr>
        <p:spPr>
          <a:xfrm>
            <a:off x="618150" y="220900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6: Sketching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a:t>
            </a:r>
            <a:endParaRPr/>
          </a:p>
        </p:txBody>
      </p:sp>
      <p:graphicFrame>
        <p:nvGraphicFramePr>
          <p:cNvPr id="760" name="Google Shape;760;p55"/>
          <p:cNvGraphicFramePr/>
          <p:nvPr>
            <p:extLst>
              <p:ext uri="{D42A27DB-BD31-4B8C-83A1-F6EECF244321}">
                <p14:modId xmlns:p14="http://schemas.microsoft.com/office/powerpoint/2010/main" val="3711595282"/>
              </p:ext>
            </p:extLst>
          </p:nvPr>
        </p:nvGraphicFramePr>
        <p:xfrm>
          <a:off x="760719" y="969783"/>
          <a:ext cx="7230996" cy="3695440"/>
        </p:xfrm>
        <a:graphic>
          <a:graphicData uri="http://schemas.openxmlformats.org/drawingml/2006/table">
            <a:tbl>
              <a:tblPr>
                <a:noFill/>
                <a:tableStyleId>{ADEF916E-E4ED-461B-B27E-FC02062E6889}</a:tableStyleId>
              </a:tblPr>
              <a:tblGrid>
                <a:gridCol w="2451207">
                  <a:extLst>
                    <a:ext uri="{9D8B030D-6E8A-4147-A177-3AD203B41FA5}">
                      <a16:colId xmlns:a16="http://schemas.microsoft.com/office/drawing/2014/main" val="20000"/>
                    </a:ext>
                  </a:extLst>
                </a:gridCol>
                <a:gridCol w="4779789">
                  <a:extLst>
                    <a:ext uri="{9D8B030D-6E8A-4147-A177-3AD203B41FA5}">
                      <a16:colId xmlns:a16="http://schemas.microsoft.com/office/drawing/2014/main" val="20001"/>
                    </a:ext>
                  </a:extLst>
                </a:gridCol>
              </a:tblGrid>
              <a:tr h="243375">
                <a:tc>
                  <a:txBody>
                    <a:bodyPr/>
                    <a:lstStyle/>
                    <a:p>
                      <a:pPr marL="0" lvl="0" indent="0" algn="ctr" rtl="0">
                        <a:spcBef>
                          <a:spcPts val="0"/>
                        </a:spcBef>
                        <a:spcAft>
                          <a:spcPts val="0"/>
                        </a:spcAft>
                        <a:buNone/>
                      </a:pPr>
                      <a:r>
                        <a:rPr lang="en-IN" sz="1600" b="1" dirty="0"/>
                        <a:t>Page name</a:t>
                      </a:r>
                      <a:endParaRPr sz="1600" b="1" dirty="0"/>
                    </a:p>
                  </a:txBody>
                  <a:tcPr marL="91425" marR="91425" marT="91425" marB="91425"/>
                </a:tc>
                <a:tc>
                  <a:txBody>
                    <a:bodyPr/>
                    <a:lstStyle/>
                    <a:p>
                      <a:pPr marL="0" lvl="0" indent="0" algn="ctr" rtl="0">
                        <a:spcBef>
                          <a:spcPts val="0"/>
                        </a:spcBef>
                        <a:spcAft>
                          <a:spcPts val="0"/>
                        </a:spcAft>
                        <a:buNone/>
                      </a:pPr>
                      <a:r>
                        <a:rPr lang="en-IN" sz="1600" b="1"/>
                        <a:t>It’s Features/Functionalities</a:t>
                      </a:r>
                      <a:endParaRPr sz="1600" b="1"/>
                    </a:p>
                  </a:txBody>
                  <a:tcPr marL="91425" marR="91425" marT="91425" marB="91425"/>
                </a:tc>
                <a:extLst>
                  <a:ext uri="{0D108BD9-81ED-4DB2-BD59-A6C34878D82A}">
                    <a16:rowId xmlns:a16="http://schemas.microsoft.com/office/drawing/2014/main" val="10000"/>
                  </a:ext>
                </a:extLst>
              </a:tr>
              <a:tr h="598100">
                <a:tc>
                  <a:txBody>
                    <a:bodyPr/>
                    <a:lstStyle/>
                    <a:p>
                      <a:pPr marL="0" lvl="0" indent="0" algn="l" rtl="0">
                        <a:spcBef>
                          <a:spcPts val="0"/>
                        </a:spcBef>
                        <a:spcAft>
                          <a:spcPts val="0"/>
                        </a:spcAft>
                        <a:buNone/>
                      </a:pPr>
                      <a:r>
                        <a:rPr lang="en-US" sz="1000" dirty="0"/>
                        <a:t>App Home/Start page</a:t>
                      </a:r>
                      <a:endParaRPr sz="1000" dirty="0"/>
                    </a:p>
                  </a:txBody>
                  <a:tcPr marL="91425" marR="91425" marT="91425" marB="91425"/>
                </a:tc>
                <a:tc>
                  <a:txBody>
                    <a:bodyPr/>
                    <a:lstStyle/>
                    <a:p>
                      <a:pPr marL="0" lvl="0" indent="0" algn="l" rtl="0">
                        <a:spcBef>
                          <a:spcPts val="0"/>
                        </a:spcBef>
                        <a:spcAft>
                          <a:spcPts val="0"/>
                        </a:spcAft>
                        <a:buNone/>
                      </a:pPr>
                      <a:r>
                        <a:rPr lang="en-US" sz="1000" dirty="0"/>
                        <a:t>It will be page users will be shown when they install open the app before login/register, it will have the brand logo, the search option, profile icon, which when clicked they will be routed to the login/Sign up page.</a:t>
                      </a:r>
                      <a:endParaRPr sz="1000" dirty="0"/>
                    </a:p>
                  </a:txBody>
                  <a:tcPr marL="91425" marR="91425" marT="91425" marB="91425"/>
                </a:tc>
                <a:extLst>
                  <a:ext uri="{0D108BD9-81ED-4DB2-BD59-A6C34878D82A}">
                    <a16:rowId xmlns:a16="http://schemas.microsoft.com/office/drawing/2014/main" val="10001"/>
                  </a:ext>
                </a:extLst>
              </a:tr>
              <a:tr h="598100">
                <a:tc>
                  <a:txBody>
                    <a:bodyPr/>
                    <a:lstStyle/>
                    <a:p>
                      <a:pPr marL="0" lvl="0" indent="0" algn="l" rtl="0">
                        <a:spcBef>
                          <a:spcPts val="0"/>
                        </a:spcBef>
                        <a:spcAft>
                          <a:spcPts val="0"/>
                        </a:spcAft>
                        <a:buNone/>
                      </a:pPr>
                      <a:r>
                        <a:rPr lang="en-US" sz="1000" dirty="0"/>
                        <a:t>Login Page</a:t>
                      </a:r>
                      <a:endParaRPr sz="1000" dirty="0"/>
                    </a:p>
                  </a:txBody>
                  <a:tcPr marL="91425" marR="91425" marT="91425" marB="91425"/>
                </a:tc>
                <a:tc>
                  <a:txBody>
                    <a:bodyPr/>
                    <a:lstStyle/>
                    <a:p>
                      <a:pPr marL="0" lvl="0" indent="0" algn="l" rtl="0">
                        <a:spcBef>
                          <a:spcPts val="0"/>
                        </a:spcBef>
                        <a:spcAft>
                          <a:spcPts val="0"/>
                        </a:spcAft>
                        <a:buNone/>
                      </a:pPr>
                      <a:r>
                        <a:rPr lang="en-US" sz="1000" dirty="0"/>
                        <a:t>This page will be shown to the users when they want to login to the app, it will the brand logo, textbox to enter the phone number, the login button and links to login from other applications like google, fb etc. they </a:t>
                      </a:r>
                      <a:r>
                        <a:rPr lang="en-US" sz="1000" dirty="0" err="1"/>
                        <a:t>cqan</a:t>
                      </a:r>
                      <a:r>
                        <a:rPr lang="en-US" sz="1000" dirty="0"/>
                        <a:t> login with already in use phone number</a:t>
                      </a:r>
                      <a:endParaRPr sz="1000" dirty="0"/>
                    </a:p>
                  </a:txBody>
                  <a:tcPr marL="91425" marR="91425" marT="91425" marB="91425"/>
                </a:tc>
                <a:extLst>
                  <a:ext uri="{0D108BD9-81ED-4DB2-BD59-A6C34878D82A}">
                    <a16:rowId xmlns:a16="http://schemas.microsoft.com/office/drawing/2014/main" val="10002"/>
                  </a:ext>
                </a:extLst>
              </a:tr>
              <a:tr h="598100">
                <a:tc>
                  <a:txBody>
                    <a:bodyPr/>
                    <a:lstStyle/>
                    <a:p>
                      <a:pPr marL="0" lvl="0" indent="0" algn="l" rtl="0">
                        <a:spcBef>
                          <a:spcPts val="0"/>
                        </a:spcBef>
                        <a:spcAft>
                          <a:spcPts val="0"/>
                        </a:spcAft>
                        <a:buNone/>
                      </a:pPr>
                      <a:r>
                        <a:rPr lang="en-US" sz="1000" dirty="0"/>
                        <a:t>SIGN-UP page </a:t>
                      </a:r>
                      <a:endParaRPr sz="1000" dirty="0"/>
                    </a:p>
                  </a:txBody>
                  <a:tcPr marL="91425" marR="91425" marT="91425" marB="91425"/>
                </a:tc>
                <a:tc>
                  <a:txBody>
                    <a:bodyPr/>
                    <a:lstStyle/>
                    <a:p>
                      <a:pPr marL="0" lvl="0" indent="0" algn="l" rtl="0">
                        <a:spcBef>
                          <a:spcPts val="0"/>
                        </a:spcBef>
                        <a:spcAft>
                          <a:spcPts val="0"/>
                        </a:spcAft>
                        <a:buNone/>
                      </a:pPr>
                      <a:r>
                        <a:rPr lang="en-US" sz="1000" dirty="0"/>
                        <a:t>For users who are not registered, they will be routed to this page and asked for phone, name and email and click on the Sign-Up button to register/Sign Up. </a:t>
                      </a:r>
                      <a:endParaRPr sz="1000" dirty="0"/>
                    </a:p>
                  </a:txBody>
                  <a:tcPr marL="91425" marR="91425" marT="91425" marB="91425"/>
                </a:tc>
                <a:extLst>
                  <a:ext uri="{0D108BD9-81ED-4DB2-BD59-A6C34878D82A}">
                    <a16:rowId xmlns:a16="http://schemas.microsoft.com/office/drawing/2014/main" val="10003"/>
                  </a:ext>
                </a:extLst>
              </a:tr>
              <a:tr h="598100">
                <a:tc>
                  <a:txBody>
                    <a:bodyPr/>
                    <a:lstStyle/>
                    <a:p>
                      <a:pPr marL="0" lvl="0" indent="0" algn="l" rtl="0">
                        <a:spcBef>
                          <a:spcPts val="0"/>
                        </a:spcBef>
                        <a:spcAft>
                          <a:spcPts val="0"/>
                        </a:spcAft>
                        <a:buNone/>
                      </a:pPr>
                      <a:r>
                        <a:rPr lang="en-US" sz="1000" dirty="0"/>
                        <a:t>Profile Page</a:t>
                      </a:r>
                      <a:endParaRPr sz="1000" dirty="0"/>
                    </a:p>
                  </a:txBody>
                  <a:tcPr marL="91425" marR="91425" marT="91425" marB="91425"/>
                </a:tc>
                <a:tc>
                  <a:txBody>
                    <a:bodyPr/>
                    <a:lstStyle/>
                    <a:p>
                      <a:pPr marL="0" lvl="0" indent="0" algn="l" rtl="0">
                        <a:spcBef>
                          <a:spcPts val="0"/>
                        </a:spcBef>
                        <a:spcAft>
                          <a:spcPts val="0"/>
                        </a:spcAft>
                        <a:buNone/>
                      </a:pPr>
                      <a:r>
                        <a:rPr lang="en-US" sz="1000" dirty="0"/>
                        <a:t>Has all the details like Name, phone # and email. From here user can navigate to his account details, address, payments and refunds, Offers and discounts, order history, Scheduled order details pg., there is also option for help and logout.</a:t>
                      </a:r>
                      <a:endParaRPr sz="1000" dirty="0"/>
                    </a:p>
                  </a:txBody>
                  <a:tcPr marL="91425" marR="91425" marT="91425" marB="91425"/>
                </a:tc>
                <a:extLst>
                  <a:ext uri="{0D108BD9-81ED-4DB2-BD59-A6C34878D82A}">
                    <a16:rowId xmlns:a16="http://schemas.microsoft.com/office/drawing/2014/main" val="2509736707"/>
                  </a:ext>
                </a:extLst>
              </a:tr>
              <a:tr h="598100">
                <a:tc>
                  <a:txBody>
                    <a:bodyPr/>
                    <a:lstStyle/>
                    <a:p>
                      <a:pPr marL="0" lvl="0" indent="0" algn="l" rtl="0">
                        <a:spcBef>
                          <a:spcPts val="0"/>
                        </a:spcBef>
                        <a:spcAft>
                          <a:spcPts val="0"/>
                        </a:spcAft>
                        <a:buNone/>
                      </a:pPr>
                      <a:r>
                        <a:rPr lang="en-US" sz="1000" dirty="0"/>
                        <a:t>Search Page</a:t>
                      </a:r>
                      <a:endParaRPr sz="1000" dirty="0"/>
                    </a:p>
                  </a:txBody>
                  <a:tcPr marL="91425" marR="91425" marT="91425" marB="91425"/>
                </a:tc>
                <a:tc>
                  <a:txBody>
                    <a:bodyPr/>
                    <a:lstStyle/>
                    <a:p>
                      <a:pPr marL="0" lvl="0" indent="0" algn="l" rtl="0">
                        <a:spcBef>
                          <a:spcPts val="0"/>
                        </a:spcBef>
                        <a:spcAft>
                          <a:spcPts val="0"/>
                        </a:spcAft>
                        <a:buNone/>
                      </a:pPr>
                      <a:r>
                        <a:rPr lang="en-US" sz="1000" dirty="0"/>
                        <a:t>Here the user can search for the food items or restaurants, the search results will be shown as the search text is typed, user can select any from the list shown.</a:t>
                      </a:r>
                      <a:endParaRPr sz="1000" dirty="0"/>
                    </a:p>
                  </a:txBody>
                  <a:tcPr marL="91425" marR="91425" marT="91425" marB="91425"/>
                </a:tc>
                <a:extLst>
                  <a:ext uri="{0D108BD9-81ED-4DB2-BD59-A6C34878D82A}">
                    <a16:rowId xmlns:a16="http://schemas.microsoft.com/office/drawing/2014/main" val="111736216"/>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3ED21F-321E-492E-B73F-859E3A0C7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42</a:t>
            </a:fld>
            <a:endParaRPr lang="en-IN"/>
          </a:p>
        </p:txBody>
      </p:sp>
      <p:sp>
        <p:nvSpPr>
          <p:cNvPr id="4" name="Title 3">
            <a:extLst>
              <a:ext uri="{FF2B5EF4-FFF2-40B4-BE49-F238E27FC236}">
                <a16:creationId xmlns:a16="http://schemas.microsoft.com/office/drawing/2014/main" id="{7BF6BDB2-181F-4A80-8CB7-3DB8C52699F9}"/>
              </a:ext>
            </a:extLst>
          </p:cNvPr>
          <p:cNvSpPr>
            <a:spLocks noGrp="1"/>
          </p:cNvSpPr>
          <p:nvPr>
            <p:ph type="title"/>
          </p:nvPr>
        </p:nvSpPr>
        <p:spPr/>
        <p:txBody>
          <a:bodyPr/>
          <a:lstStyle/>
          <a:p>
            <a:r>
              <a:rPr lang="en-US" dirty="0"/>
              <a:t>Features</a:t>
            </a:r>
          </a:p>
        </p:txBody>
      </p:sp>
      <p:graphicFrame>
        <p:nvGraphicFramePr>
          <p:cNvPr id="5" name="Google Shape;760;p55">
            <a:extLst>
              <a:ext uri="{FF2B5EF4-FFF2-40B4-BE49-F238E27FC236}">
                <a16:creationId xmlns:a16="http://schemas.microsoft.com/office/drawing/2014/main" id="{FF643A52-9539-4FD2-BEBD-34454CE277E0}"/>
              </a:ext>
            </a:extLst>
          </p:cNvPr>
          <p:cNvGraphicFramePr/>
          <p:nvPr>
            <p:extLst>
              <p:ext uri="{D42A27DB-BD31-4B8C-83A1-F6EECF244321}">
                <p14:modId xmlns:p14="http://schemas.microsoft.com/office/powerpoint/2010/main" val="1498398278"/>
              </p:ext>
            </p:extLst>
          </p:nvPr>
        </p:nvGraphicFramePr>
        <p:xfrm>
          <a:off x="628650" y="731578"/>
          <a:ext cx="7239000" cy="4388940"/>
        </p:xfrm>
        <a:graphic>
          <a:graphicData uri="http://schemas.openxmlformats.org/drawingml/2006/table">
            <a:tbl>
              <a:tblPr>
                <a:noFill/>
                <a:tableStyleId>{ADEF916E-E4ED-461B-B27E-FC02062E6889}</a:tableStyleId>
              </a:tblPr>
              <a:tblGrid>
                <a:gridCol w="2444963">
                  <a:extLst>
                    <a:ext uri="{9D8B030D-6E8A-4147-A177-3AD203B41FA5}">
                      <a16:colId xmlns:a16="http://schemas.microsoft.com/office/drawing/2014/main" val="20000"/>
                    </a:ext>
                  </a:extLst>
                </a:gridCol>
                <a:gridCol w="4794037">
                  <a:extLst>
                    <a:ext uri="{9D8B030D-6E8A-4147-A177-3AD203B41FA5}">
                      <a16:colId xmlns:a16="http://schemas.microsoft.com/office/drawing/2014/main" val="20001"/>
                    </a:ext>
                  </a:extLst>
                </a:gridCol>
              </a:tblGrid>
              <a:tr h="243375">
                <a:tc>
                  <a:txBody>
                    <a:bodyPr/>
                    <a:lstStyle/>
                    <a:p>
                      <a:pPr marL="0" lvl="0" indent="0" algn="ctr" rtl="0">
                        <a:spcBef>
                          <a:spcPts val="0"/>
                        </a:spcBef>
                        <a:spcAft>
                          <a:spcPts val="0"/>
                        </a:spcAft>
                        <a:buNone/>
                      </a:pPr>
                      <a:r>
                        <a:rPr lang="en-IN" sz="1600" b="1" dirty="0"/>
                        <a:t>Page name</a:t>
                      </a:r>
                      <a:endParaRPr sz="1600" b="1" dirty="0"/>
                    </a:p>
                  </a:txBody>
                  <a:tcPr marL="91425" marR="91425" marT="91425" marB="91425"/>
                </a:tc>
                <a:tc>
                  <a:txBody>
                    <a:bodyPr/>
                    <a:lstStyle/>
                    <a:p>
                      <a:pPr marL="0" lvl="0" indent="0" algn="ctr" rtl="0">
                        <a:spcBef>
                          <a:spcPts val="0"/>
                        </a:spcBef>
                        <a:spcAft>
                          <a:spcPts val="0"/>
                        </a:spcAft>
                        <a:buNone/>
                      </a:pPr>
                      <a:r>
                        <a:rPr lang="en-IN" sz="1600" b="1"/>
                        <a:t>It’s Features/Functionalities</a:t>
                      </a:r>
                      <a:endParaRPr sz="1600" b="1"/>
                    </a:p>
                  </a:txBody>
                  <a:tcPr marL="91425" marR="91425" marT="91425" marB="91425"/>
                </a:tc>
                <a:extLst>
                  <a:ext uri="{0D108BD9-81ED-4DB2-BD59-A6C34878D82A}">
                    <a16:rowId xmlns:a16="http://schemas.microsoft.com/office/drawing/2014/main" val="10000"/>
                  </a:ext>
                </a:extLst>
              </a:tr>
              <a:tr h="598100">
                <a:tc>
                  <a:txBody>
                    <a:bodyPr/>
                    <a:lstStyle/>
                    <a:p>
                      <a:pPr marL="0" lvl="0" indent="0" algn="l" rtl="0">
                        <a:spcBef>
                          <a:spcPts val="0"/>
                        </a:spcBef>
                        <a:spcAft>
                          <a:spcPts val="0"/>
                        </a:spcAft>
                        <a:buNone/>
                      </a:pPr>
                      <a:r>
                        <a:rPr lang="en-US" sz="1000" dirty="0"/>
                        <a:t>Add To Cart Page</a:t>
                      </a:r>
                      <a:endParaRPr sz="1000" dirty="0"/>
                    </a:p>
                  </a:txBody>
                  <a:tcPr marL="91425" marR="91425" marT="91425" marB="91425"/>
                </a:tc>
                <a:tc>
                  <a:txBody>
                    <a:bodyPr/>
                    <a:lstStyle/>
                    <a:p>
                      <a:pPr marL="0" lvl="0" indent="0" algn="l" rtl="0">
                        <a:spcBef>
                          <a:spcPts val="0"/>
                        </a:spcBef>
                        <a:spcAft>
                          <a:spcPts val="0"/>
                        </a:spcAft>
                        <a:buNone/>
                      </a:pPr>
                      <a:r>
                        <a:rPr lang="en-US" sz="1000" dirty="0"/>
                        <a:t>From the list of list of food items/restaurants displayed, users can click on ‘Add’ button to add the item in the cart, also can click on the restaurant and grocery store tabs for related searches, bottom there is an option to view the full menu and checkout option.</a:t>
                      </a:r>
                      <a:endParaRPr sz="1000" dirty="0"/>
                    </a:p>
                  </a:txBody>
                  <a:tcPr marL="91425" marR="91425" marT="91425" marB="91425"/>
                </a:tc>
                <a:extLst>
                  <a:ext uri="{0D108BD9-81ED-4DB2-BD59-A6C34878D82A}">
                    <a16:rowId xmlns:a16="http://schemas.microsoft.com/office/drawing/2014/main" val="10001"/>
                  </a:ext>
                </a:extLst>
              </a:tr>
              <a:tr h="598100">
                <a:tc>
                  <a:txBody>
                    <a:bodyPr/>
                    <a:lstStyle/>
                    <a:p>
                      <a:pPr marL="0" lvl="0" indent="0" algn="l" rtl="0">
                        <a:spcBef>
                          <a:spcPts val="0"/>
                        </a:spcBef>
                        <a:spcAft>
                          <a:spcPts val="0"/>
                        </a:spcAft>
                        <a:buNone/>
                      </a:pPr>
                      <a:r>
                        <a:rPr lang="en-US" sz="1000" dirty="0"/>
                        <a:t>View Cart Page</a:t>
                      </a:r>
                      <a:endParaRPr sz="1000" dirty="0"/>
                    </a:p>
                  </a:txBody>
                  <a:tcPr marL="91425" marR="91425" marT="91425" marB="91425"/>
                </a:tc>
                <a:tc>
                  <a:txBody>
                    <a:bodyPr/>
                    <a:lstStyle/>
                    <a:p>
                      <a:pPr marL="0" lvl="0" indent="0" algn="l" rtl="0">
                        <a:spcBef>
                          <a:spcPts val="0"/>
                        </a:spcBef>
                        <a:spcAft>
                          <a:spcPts val="0"/>
                        </a:spcAft>
                        <a:buNone/>
                      </a:pPr>
                      <a:r>
                        <a:rPr lang="en-US" sz="1000" dirty="0"/>
                        <a:t>This page will be shown to the users when they have added the items they want and then go to the next page to see the order amount, offers , time etc. also can proceed with payment from button on this page.</a:t>
                      </a:r>
                      <a:endParaRPr sz="1000" dirty="0"/>
                    </a:p>
                  </a:txBody>
                  <a:tcPr marL="91425" marR="91425" marT="91425" marB="91425"/>
                </a:tc>
                <a:extLst>
                  <a:ext uri="{0D108BD9-81ED-4DB2-BD59-A6C34878D82A}">
                    <a16:rowId xmlns:a16="http://schemas.microsoft.com/office/drawing/2014/main" val="10002"/>
                  </a:ext>
                </a:extLst>
              </a:tr>
              <a:tr h="598100">
                <a:tc>
                  <a:txBody>
                    <a:bodyPr/>
                    <a:lstStyle/>
                    <a:p>
                      <a:pPr marL="0" lvl="0" indent="0" algn="l" rtl="0">
                        <a:spcBef>
                          <a:spcPts val="0"/>
                        </a:spcBef>
                        <a:spcAft>
                          <a:spcPts val="0"/>
                        </a:spcAft>
                        <a:buNone/>
                      </a:pPr>
                      <a:r>
                        <a:rPr lang="en-US" sz="1000" dirty="0"/>
                        <a:t>Schedule Order Page</a:t>
                      </a:r>
                      <a:endParaRPr sz="1000" dirty="0"/>
                    </a:p>
                  </a:txBody>
                  <a:tcPr marL="91425" marR="91425" marT="91425" marB="91425"/>
                </a:tc>
                <a:tc>
                  <a:txBody>
                    <a:bodyPr/>
                    <a:lstStyle/>
                    <a:p>
                      <a:pPr marL="0" lvl="0" indent="0" algn="l" rtl="0">
                        <a:spcBef>
                          <a:spcPts val="0"/>
                        </a:spcBef>
                        <a:spcAft>
                          <a:spcPts val="0"/>
                        </a:spcAft>
                        <a:buNone/>
                      </a:pPr>
                      <a:r>
                        <a:rPr lang="en-US" sz="1000" dirty="0"/>
                        <a:t>This is the value proposition of our app that we are going to provide to the users, for users who are having a very busy </a:t>
                      </a:r>
                      <a:r>
                        <a:rPr lang="en-US" sz="1000" b="1" dirty="0"/>
                        <a:t>schedule</a:t>
                      </a:r>
                      <a:r>
                        <a:rPr lang="en-US" sz="1000" dirty="0"/>
                        <a:t> and often packed with back-to-back meeting, ordering selecting items, then placing it is challenging and therefore we have this super feature of </a:t>
                      </a:r>
                      <a:r>
                        <a:rPr lang="en-US" sz="1000" b="1" dirty="0"/>
                        <a:t>scheduling</a:t>
                      </a:r>
                      <a:r>
                        <a:rPr lang="en-US" sz="1000" dirty="0"/>
                        <a:t> their meals ahead and setting a </a:t>
                      </a:r>
                      <a:r>
                        <a:rPr lang="en-US" sz="1000" b="1" dirty="0"/>
                        <a:t>recurring</a:t>
                      </a:r>
                      <a:r>
                        <a:rPr lang="en-US" sz="1000" dirty="0"/>
                        <a:t> meals option with </a:t>
                      </a:r>
                      <a:r>
                        <a:rPr lang="en-US" sz="1000" b="1" dirty="0"/>
                        <a:t>reminders</a:t>
                      </a:r>
                      <a:r>
                        <a:rPr lang="en-US" sz="1000" dirty="0"/>
                        <a:t> for them, users can select the date ranges can be done for an entire week at once, can select the items and the restaurants also mix and match as per their like.</a:t>
                      </a:r>
                      <a:endParaRPr sz="1000" dirty="0"/>
                    </a:p>
                  </a:txBody>
                  <a:tcPr marL="91425" marR="91425" marT="91425" marB="91425"/>
                </a:tc>
                <a:extLst>
                  <a:ext uri="{0D108BD9-81ED-4DB2-BD59-A6C34878D82A}">
                    <a16:rowId xmlns:a16="http://schemas.microsoft.com/office/drawing/2014/main" val="10003"/>
                  </a:ext>
                </a:extLst>
              </a:tr>
              <a:tr h="598100">
                <a:tc>
                  <a:txBody>
                    <a:bodyPr/>
                    <a:lstStyle/>
                    <a:p>
                      <a:pPr marL="0" lvl="0" indent="0" algn="l" rtl="0">
                        <a:spcBef>
                          <a:spcPts val="0"/>
                        </a:spcBef>
                        <a:spcAft>
                          <a:spcPts val="0"/>
                        </a:spcAft>
                        <a:buNone/>
                      </a:pPr>
                      <a:r>
                        <a:rPr lang="en-US" sz="1000" dirty="0"/>
                        <a:t>Profile Page</a:t>
                      </a:r>
                      <a:endParaRPr sz="1000" dirty="0"/>
                    </a:p>
                  </a:txBody>
                  <a:tcPr marL="91425" marR="91425" marT="91425" marB="91425"/>
                </a:tc>
                <a:tc>
                  <a:txBody>
                    <a:bodyPr/>
                    <a:lstStyle/>
                    <a:p>
                      <a:pPr marL="0" lvl="0" indent="0" algn="l" rtl="0">
                        <a:spcBef>
                          <a:spcPts val="0"/>
                        </a:spcBef>
                        <a:spcAft>
                          <a:spcPts val="0"/>
                        </a:spcAft>
                        <a:buNone/>
                      </a:pPr>
                      <a:r>
                        <a:rPr lang="en-US" sz="1000" dirty="0"/>
                        <a:t>Has all the details like Name, phone # and email. From here user can navigate to his account details, address, payments and refunds, Offers and discounts, order history, Scheduled order details pg., there is also option for help and logout.</a:t>
                      </a:r>
                      <a:endParaRPr sz="1000" dirty="0"/>
                    </a:p>
                  </a:txBody>
                  <a:tcPr marL="91425" marR="91425" marT="91425" marB="91425"/>
                </a:tc>
                <a:extLst>
                  <a:ext uri="{0D108BD9-81ED-4DB2-BD59-A6C34878D82A}">
                    <a16:rowId xmlns:a16="http://schemas.microsoft.com/office/drawing/2014/main" val="2509736707"/>
                  </a:ext>
                </a:extLst>
              </a:tr>
              <a:tr h="598100">
                <a:tc>
                  <a:txBody>
                    <a:bodyPr/>
                    <a:lstStyle/>
                    <a:p>
                      <a:pPr marL="0" lvl="0" indent="0" algn="l" rtl="0">
                        <a:spcBef>
                          <a:spcPts val="0"/>
                        </a:spcBef>
                        <a:spcAft>
                          <a:spcPts val="0"/>
                        </a:spcAft>
                        <a:buNone/>
                      </a:pPr>
                      <a:r>
                        <a:rPr lang="en-US" sz="1000" dirty="0"/>
                        <a:t>Payment's page</a:t>
                      </a:r>
                      <a:endParaRPr sz="1000" dirty="0"/>
                    </a:p>
                  </a:txBody>
                  <a:tcPr marL="91425" marR="91425" marT="91425" marB="91425"/>
                </a:tc>
                <a:tc>
                  <a:txBody>
                    <a:bodyPr/>
                    <a:lstStyle/>
                    <a:p>
                      <a:pPr marL="0" lvl="0" indent="0" algn="l" rtl="0">
                        <a:spcBef>
                          <a:spcPts val="0"/>
                        </a:spcBef>
                        <a:spcAft>
                          <a:spcPts val="0"/>
                        </a:spcAft>
                        <a:buNone/>
                      </a:pPr>
                      <a:r>
                        <a:rPr lang="en-US" sz="1000" dirty="0"/>
                        <a:t>Here the user can make the payment for their food, get a summary view of their order and the delivery time, all the list of preferred mode of payment and offers and Credit/Debit/UPI is listed.</a:t>
                      </a:r>
                      <a:endParaRPr sz="1000" dirty="0"/>
                    </a:p>
                  </a:txBody>
                  <a:tcPr marL="91425" marR="91425" marT="91425" marB="91425"/>
                </a:tc>
                <a:extLst>
                  <a:ext uri="{0D108BD9-81ED-4DB2-BD59-A6C34878D82A}">
                    <a16:rowId xmlns:a16="http://schemas.microsoft.com/office/drawing/2014/main" val="111736216"/>
                  </a:ext>
                </a:extLst>
              </a:tr>
            </a:tbl>
          </a:graphicData>
        </a:graphic>
      </p:graphicFrame>
    </p:spTree>
    <p:extLst>
      <p:ext uri="{BB962C8B-B14F-4D97-AF65-F5344CB8AC3E}">
        <p14:creationId xmlns:p14="http://schemas.microsoft.com/office/powerpoint/2010/main" val="3782795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CC725D-3CD4-4945-9B97-3C9A054559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43</a:t>
            </a:fld>
            <a:endParaRPr lang="en-IN"/>
          </a:p>
        </p:txBody>
      </p:sp>
      <p:sp>
        <p:nvSpPr>
          <p:cNvPr id="4" name="Title 3">
            <a:extLst>
              <a:ext uri="{FF2B5EF4-FFF2-40B4-BE49-F238E27FC236}">
                <a16:creationId xmlns:a16="http://schemas.microsoft.com/office/drawing/2014/main" id="{5E427D0F-9DA0-4602-BF6F-04BFBBB35A67}"/>
              </a:ext>
            </a:extLst>
          </p:cNvPr>
          <p:cNvSpPr>
            <a:spLocks noGrp="1"/>
          </p:cNvSpPr>
          <p:nvPr>
            <p:ph type="title"/>
          </p:nvPr>
        </p:nvSpPr>
        <p:spPr/>
        <p:txBody>
          <a:bodyPr/>
          <a:lstStyle/>
          <a:p>
            <a:r>
              <a:rPr lang="en-US" dirty="0"/>
              <a:t>Features</a:t>
            </a:r>
          </a:p>
        </p:txBody>
      </p:sp>
      <p:graphicFrame>
        <p:nvGraphicFramePr>
          <p:cNvPr id="5" name="Google Shape;760;p55">
            <a:extLst>
              <a:ext uri="{FF2B5EF4-FFF2-40B4-BE49-F238E27FC236}">
                <a16:creationId xmlns:a16="http://schemas.microsoft.com/office/drawing/2014/main" id="{4FF2B7E2-80B0-4EC5-94E2-70088EE8B23D}"/>
              </a:ext>
            </a:extLst>
          </p:cNvPr>
          <p:cNvGraphicFramePr/>
          <p:nvPr>
            <p:extLst>
              <p:ext uri="{D42A27DB-BD31-4B8C-83A1-F6EECF244321}">
                <p14:modId xmlns:p14="http://schemas.microsoft.com/office/powerpoint/2010/main" val="2463764716"/>
              </p:ext>
            </p:extLst>
          </p:nvPr>
        </p:nvGraphicFramePr>
        <p:xfrm>
          <a:off x="468726" y="731578"/>
          <a:ext cx="7398924" cy="2967471"/>
        </p:xfrm>
        <a:graphic>
          <a:graphicData uri="http://schemas.openxmlformats.org/drawingml/2006/table">
            <a:tbl>
              <a:tblPr>
                <a:noFill/>
                <a:tableStyleId>{ADEF916E-E4ED-461B-B27E-FC02062E6889}</a:tableStyleId>
              </a:tblPr>
              <a:tblGrid>
                <a:gridCol w="2228370">
                  <a:extLst>
                    <a:ext uri="{9D8B030D-6E8A-4147-A177-3AD203B41FA5}">
                      <a16:colId xmlns:a16="http://schemas.microsoft.com/office/drawing/2014/main" val="20000"/>
                    </a:ext>
                  </a:extLst>
                </a:gridCol>
                <a:gridCol w="5170554">
                  <a:extLst>
                    <a:ext uri="{9D8B030D-6E8A-4147-A177-3AD203B41FA5}">
                      <a16:colId xmlns:a16="http://schemas.microsoft.com/office/drawing/2014/main" val="20001"/>
                    </a:ext>
                  </a:extLst>
                </a:gridCol>
              </a:tblGrid>
              <a:tr h="451559">
                <a:tc>
                  <a:txBody>
                    <a:bodyPr/>
                    <a:lstStyle/>
                    <a:p>
                      <a:pPr marL="0" lvl="0" indent="0" algn="ctr" rtl="0">
                        <a:spcBef>
                          <a:spcPts val="0"/>
                        </a:spcBef>
                        <a:spcAft>
                          <a:spcPts val="0"/>
                        </a:spcAft>
                        <a:buNone/>
                      </a:pPr>
                      <a:r>
                        <a:rPr lang="en-IN" sz="1600" b="1" dirty="0"/>
                        <a:t>Page name</a:t>
                      </a:r>
                      <a:endParaRPr sz="1600" b="1" dirty="0"/>
                    </a:p>
                  </a:txBody>
                  <a:tcPr marL="91425" marR="91425" marT="91425" marB="91425"/>
                </a:tc>
                <a:tc>
                  <a:txBody>
                    <a:bodyPr/>
                    <a:lstStyle/>
                    <a:p>
                      <a:pPr marL="0" lvl="0" indent="0" algn="ctr" rtl="0">
                        <a:spcBef>
                          <a:spcPts val="0"/>
                        </a:spcBef>
                        <a:spcAft>
                          <a:spcPts val="0"/>
                        </a:spcAft>
                        <a:buNone/>
                      </a:pPr>
                      <a:r>
                        <a:rPr lang="en-IN" sz="1600" b="1" dirty="0"/>
                        <a:t>It’s Features/Functionalities</a:t>
                      </a:r>
                      <a:endParaRPr sz="1600" b="1" dirty="0"/>
                    </a:p>
                  </a:txBody>
                  <a:tcPr marL="91425" marR="91425" marT="91425" marB="91425"/>
                </a:tc>
                <a:extLst>
                  <a:ext uri="{0D108BD9-81ED-4DB2-BD59-A6C34878D82A}">
                    <a16:rowId xmlns:a16="http://schemas.microsoft.com/office/drawing/2014/main" val="10000"/>
                  </a:ext>
                </a:extLst>
              </a:tr>
              <a:tr h="1161202">
                <a:tc>
                  <a:txBody>
                    <a:bodyPr/>
                    <a:lstStyle/>
                    <a:p>
                      <a:pPr marL="0" lvl="0" indent="0" algn="l" rtl="0">
                        <a:spcBef>
                          <a:spcPts val="0"/>
                        </a:spcBef>
                        <a:spcAft>
                          <a:spcPts val="0"/>
                        </a:spcAft>
                        <a:buNone/>
                      </a:pPr>
                      <a:r>
                        <a:rPr lang="en-US" sz="1000" dirty="0"/>
                        <a:t>Favorites/Recent/Offered items page</a:t>
                      </a:r>
                      <a:endParaRPr sz="1000" dirty="0"/>
                    </a:p>
                  </a:txBody>
                  <a:tcPr marL="91425" marR="91425" marT="91425" marB="91425"/>
                </a:tc>
                <a:tc>
                  <a:txBody>
                    <a:bodyPr/>
                    <a:lstStyle/>
                    <a:p>
                      <a:pPr marL="0" lvl="0" indent="0" algn="l" rtl="0">
                        <a:spcBef>
                          <a:spcPts val="0"/>
                        </a:spcBef>
                        <a:spcAft>
                          <a:spcPts val="0"/>
                        </a:spcAft>
                        <a:buNone/>
                      </a:pPr>
                      <a:r>
                        <a:rPr lang="en-US" sz="1000" dirty="0"/>
                        <a:t>In this page there is a search box for food items, restaurants, there are items displayed which are recently ordered, favorites and on offer food items displayed, from the list of food items/restaurants displayed, users can click on the items displayed and click on ‘Add’ button to add the item in the cart, also can click on the restaurant and grocery store tabs for related searches, bottom there is an option to view the full menu and checkout option.</a:t>
                      </a:r>
                      <a:endParaRPr sz="1000" dirty="0"/>
                    </a:p>
                  </a:txBody>
                  <a:tcPr marL="91425" marR="91425" marT="91425" marB="91425"/>
                </a:tc>
                <a:extLst>
                  <a:ext uri="{0D108BD9-81ED-4DB2-BD59-A6C34878D82A}">
                    <a16:rowId xmlns:a16="http://schemas.microsoft.com/office/drawing/2014/main" val="10001"/>
                  </a:ext>
                </a:extLst>
              </a:tr>
              <a:tr h="677355">
                <a:tc>
                  <a:txBody>
                    <a:bodyPr/>
                    <a:lstStyle/>
                    <a:p>
                      <a:pPr marL="0" lvl="0" indent="0" algn="l" rtl="0">
                        <a:spcBef>
                          <a:spcPts val="0"/>
                        </a:spcBef>
                        <a:spcAft>
                          <a:spcPts val="0"/>
                        </a:spcAft>
                        <a:buNone/>
                      </a:pPr>
                      <a:r>
                        <a:rPr lang="en-US" sz="1000" dirty="0"/>
                        <a:t>Delivery tracking page</a:t>
                      </a:r>
                      <a:endParaRPr sz="1000" dirty="0"/>
                    </a:p>
                  </a:txBody>
                  <a:tcPr marL="91425" marR="91425" marT="91425" marB="91425"/>
                </a:tc>
                <a:tc>
                  <a:txBody>
                    <a:bodyPr/>
                    <a:lstStyle/>
                    <a:p>
                      <a:pPr marL="0" lvl="0" indent="0" algn="l" rtl="0">
                        <a:spcBef>
                          <a:spcPts val="0"/>
                        </a:spcBef>
                        <a:spcAft>
                          <a:spcPts val="0"/>
                        </a:spcAft>
                        <a:buNone/>
                      </a:pPr>
                      <a:r>
                        <a:rPr lang="en-US" sz="1000" dirty="0"/>
                        <a:t>This page will be shown to the users when they have placed the order a progress bar is shown with different status, they are shown the food items ordered, the amount, the delivery time, also the delivery agents commute is shown in a map. </a:t>
                      </a:r>
                      <a:endParaRPr sz="1000" dirty="0"/>
                    </a:p>
                  </a:txBody>
                  <a:tcPr marL="91425" marR="91425" marT="91425" marB="91425"/>
                </a:tc>
                <a:extLst>
                  <a:ext uri="{0D108BD9-81ED-4DB2-BD59-A6C34878D82A}">
                    <a16:rowId xmlns:a16="http://schemas.microsoft.com/office/drawing/2014/main" val="10002"/>
                  </a:ext>
                </a:extLst>
              </a:tr>
              <a:tr h="677355">
                <a:tc>
                  <a:txBody>
                    <a:bodyPr/>
                    <a:lstStyle/>
                    <a:p>
                      <a:pPr marL="0" lvl="0" indent="0" algn="l" rtl="0">
                        <a:spcBef>
                          <a:spcPts val="0"/>
                        </a:spcBef>
                        <a:spcAft>
                          <a:spcPts val="0"/>
                        </a:spcAft>
                        <a:buNone/>
                      </a:pPr>
                      <a:r>
                        <a:rPr lang="en-US" sz="1000" dirty="0"/>
                        <a:t>Success Page</a:t>
                      </a:r>
                      <a:endParaRPr sz="1000" dirty="0"/>
                    </a:p>
                  </a:txBody>
                  <a:tcPr marL="91425" marR="91425" marT="91425" marB="91425"/>
                </a:tc>
                <a:tc>
                  <a:txBody>
                    <a:bodyPr/>
                    <a:lstStyle/>
                    <a:p>
                      <a:pPr marL="0" lvl="0" indent="0" algn="l" rtl="0">
                        <a:spcBef>
                          <a:spcPts val="0"/>
                        </a:spcBef>
                        <a:spcAft>
                          <a:spcPts val="0"/>
                        </a:spcAft>
                        <a:buNone/>
                      </a:pPr>
                      <a:r>
                        <a:rPr lang="en-US" sz="1000" dirty="0"/>
                        <a:t>Success Message after placing the order !!!.</a:t>
                      </a:r>
                      <a:endParaRPr sz="1000" dirty="0"/>
                    </a:p>
                  </a:txBody>
                  <a:tcPr marL="91425" marR="91425" marT="91425" marB="91425"/>
                </a:tc>
                <a:extLst>
                  <a:ext uri="{0D108BD9-81ED-4DB2-BD59-A6C34878D82A}">
                    <a16:rowId xmlns:a16="http://schemas.microsoft.com/office/drawing/2014/main" val="2509736707"/>
                  </a:ext>
                </a:extLst>
              </a:tr>
            </a:tbl>
          </a:graphicData>
        </a:graphic>
      </p:graphicFrame>
    </p:spTree>
    <p:extLst>
      <p:ext uri="{BB962C8B-B14F-4D97-AF65-F5344CB8AC3E}">
        <p14:creationId xmlns:p14="http://schemas.microsoft.com/office/powerpoint/2010/main" val="4190912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 Start Page </a:t>
            </a:r>
            <a:endParaRPr dirty="0"/>
          </a:p>
        </p:txBody>
      </p:sp>
      <p:cxnSp>
        <p:nvCxnSpPr>
          <p:cNvPr id="768" name="Google Shape;768;p56"/>
          <p:cNvCxnSpPr/>
          <p:nvPr/>
        </p:nvCxnSpPr>
        <p:spPr>
          <a:xfrm flipH="1">
            <a:off x="3979838" y="84115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Calibri"/>
                <a:ea typeface="Calibri"/>
                <a:cs typeface="Calibri"/>
                <a:sym typeface="Calibri"/>
              </a:rPr>
              <a:t>This is the page which is shown as the Start page when the users open the app after downloading the app, it has a search box, by default it takes the location, on click of the profile icon the user will get navigated to the login/ sign up page.</a:t>
            </a:r>
            <a:endParaRPr sz="1200" dirty="0">
              <a:latin typeface="Calibri"/>
              <a:ea typeface="Calibri"/>
              <a:cs typeface="Calibri"/>
              <a:sym typeface="Calibri"/>
            </a:endParaRPr>
          </a:p>
        </p:txBody>
      </p:sp>
      <p:sp>
        <p:nvSpPr>
          <p:cNvPr id="770" name="Google Shape;770;p56"/>
          <p:cNvSpPr/>
          <p:nvPr/>
        </p:nvSpPr>
        <p:spPr>
          <a:xfrm>
            <a:off x="5907586" y="922698"/>
            <a:ext cx="2511664" cy="3665151"/>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44909C85-9DDD-4A09-B61C-6E6C390DDEC2}"/>
              </a:ext>
            </a:extLst>
          </p:cNvPr>
          <p:cNvPicPr>
            <a:picLocks noChangeAspect="1"/>
          </p:cNvPicPr>
          <p:nvPr/>
        </p:nvPicPr>
        <p:blipFill>
          <a:blip r:embed="rId3"/>
          <a:stretch>
            <a:fillRect/>
          </a:stretch>
        </p:blipFill>
        <p:spPr>
          <a:xfrm>
            <a:off x="5907586" y="922699"/>
            <a:ext cx="2421906" cy="3583503"/>
          </a:xfrm>
          <a:prstGeom prst="rect">
            <a:avLst/>
          </a:prstGeom>
        </p:spPr>
      </p:pic>
      <p:cxnSp>
        <p:nvCxnSpPr>
          <p:cNvPr id="5" name="Straight Arrow Connector 4">
            <a:extLst>
              <a:ext uri="{FF2B5EF4-FFF2-40B4-BE49-F238E27FC236}">
                <a16:creationId xmlns:a16="http://schemas.microsoft.com/office/drawing/2014/main" id="{5E8DD40B-8E3A-4CF4-93A2-86539ADB9BC4}"/>
              </a:ext>
            </a:extLst>
          </p:cNvPr>
          <p:cNvCxnSpPr>
            <a:cxnSpLocks/>
          </p:cNvCxnSpPr>
          <p:nvPr/>
        </p:nvCxnSpPr>
        <p:spPr>
          <a:xfrm>
            <a:off x="5486400" y="1575226"/>
            <a:ext cx="568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7EDF8C8-D652-44ED-B56C-11DC2CD8ACF0}"/>
              </a:ext>
            </a:extLst>
          </p:cNvPr>
          <p:cNvSpPr txBox="1"/>
          <p:nvPr/>
        </p:nvSpPr>
        <p:spPr>
          <a:xfrm>
            <a:off x="4882076" y="1452116"/>
            <a:ext cx="776022" cy="246221"/>
          </a:xfrm>
          <a:prstGeom prst="rect">
            <a:avLst/>
          </a:prstGeom>
          <a:noFill/>
        </p:spPr>
        <p:txBody>
          <a:bodyPr wrap="square" rtlCol="0">
            <a:spAutoFit/>
          </a:bodyPr>
          <a:lstStyle/>
          <a:p>
            <a:r>
              <a:rPr lang="en-US" sz="1000" dirty="0"/>
              <a:t>Location</a:t>
            </a:r>
          </a:p>
        </p:txBody>
      </p:sp>
      <p:cxnSp>
        <p:nvCxnSpPr>
          <p:cNvPr id="13" name="Straight Arrow Connector 12">
            <a:extLst>
              <a:ext uri="{FF2B5EF4-FFF2-40B4-BE49-F238E27FC236}">
                <a16:creationId xmlns:a16="http://schemas.microsoft.com/office/drawing/2014/main" id="{1CB73FF6-0AF4-463F-B6F5-3AEA74DFDE4A}"/>
              </a:ext>
            </a:extLst>
          </p:cNvPr>
          <p:cNvCxnSpPr>
            <a:cxnSpLocks/>
          </p:cNvCxnSpPr>
          <p:nvPr/>
        </p:nvCxnSpPr>
        <p:spPr>
          <a:xfrm flipH="1">
            <a:off x="8127256" y="1467483"/>
            <a:ext cx="583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F910FE5-C98E-4B54-A523-1865652B150C}"/>
              </a:ext>
            </a:extLst>
          </p:cNvPr>
          <p:cNvSpPr txBox="1"/>
          <p:nvPr/>
        </p:nvSpPr>
        <p:spPr>
          <a:xfrm>
            <a:off x="8578980" y="1329005"/>
            <a:ext cx="776022" cy="246221"/>
          </a:xfrm>
          <a:prstGeom prst="rect">
            <a:avLst/>
          </a:prstGeom>
          <a:noFill/>
        </p:spPr>
        <p:txBody>
          <a:bodyPr wrap="square" rtlCol="0">
            <a:spAutoFit/>
          </a:bodyPr>
          <a:lstStyle/>
          <a:p>
            <a:r>
              <a:rPr lang="en-US" sz="1000" dirty="0"/>
              <a:t>Profile</a:t>
            </a:r>
          </a:p>
        </p:txBody>
      </p:sp>
      <p:sp>
        <p:nvSpPr>
          <p:cNvPr id="19" name="TextBox 18">
            <a:extLst>
              <a:ext uri="{FF2B5EF4-FFF2-40B4-BE49-F238E27FC236}">
                <a16:creationId xmlns:a16="http://schemas.microsoft.com/office/drawing/2014/main" id="{C763EC31-1E8B-4649-94EF-40F1F442AB0E}"/>
              </a:ext>
            </a:extLst>
          </p:cNvPr>
          <p:cNvSpPr txBox="1"/>
          <p:nvPr/>
        </p:nvSpPr>
        <p:spPr>
          <a:xfrm>
            <a:off x="5668431" y="4606425"/>
            <a:ext cx="709315" cy="400110"/>
          </a:xfrm>
          <a:prstGeom prst="rect">
            <a:avLst/>
          </a:prstGeom>
          <a:noFill/>
        </p:spPr>
        <p:txBody>
          <a:bodyPr wrap="square" rtlCol="0">
            <a:spAutoFit/>
          </a:bodyPr>
          <a:lstStyle/>
          <a:p>
            <a:r>
              <a:rPr lang="en-US" sz="1000" dirty="0"/>
              <a:t>Near Me locations</a:t>
            </a:r>
          </a:p>
        </p:txBody>
      </p:sp>
      <p:cxnSp>
        <p:nvCxnSpPr>
          <p:cNvPr id="20" name="Straight Arrow Connector 19">
            <a:extLst>
              <a:ext uri="{FF2B5EF4-FFF2-40B4-BE49-F238E27FC236}">
                <a16:creationId xmlns:a16="http://schemas.microsoft.com/office/drawing/2014/main" id="{3CFC7D31-9401-44F8-AFDB-CEBDCD86B3B0}"/>
              </a:ext>
            </a:extLst>
          </p:cNvPr>
          <p:cNvCxnSpPr>
            <a:cxnSpLocks/>
          </p:cNvCxnSpPr>
          <p:nvPr/>
        </p:nvCxnSpPr>
        <p:spPr>
          <a:xfrm flipV="1">
            <a:off x="5969213" y="4303059"/>
            <a:ext cx="208750" cy="367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40012C-CBCE-43E5-B0C5-80C36068695D}"/>
              </a:ext>
            </a:extLst>
          </p:cNvPr>
          <p:cNvCxnSpPr/>
          <p:nvPr/>
        </p:nvCxnSpPr>
        <p:spPr>
          <a:xfrm>
            <a:off x="6792686" y="4364531"/>
            <a:ext cx="0" cy="43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A47DCC-F6AA-4B70-B39D-303BC20E33CC}"/>
              </a:ext>
            </a:extLst>
          </p:cNvPr>
          <p:cNvSpPr txBox="1"/>
          <p:nvPr/>
        </p:nvSpPr>
        <p:spPr>
          <a:xfrm>
            <a:off x="6454103" y="4730430"/>
            <a:ext cx="991726" cy="400110"/>
          </a:xfrm>
          <a:prstGeom prst="rect">
            <a:avLst/>
          </a:prstGeom>
          <a:noFill/>
        </p:spPr>
        <p:txBody>
          <a:bodyPr wrap="square" rtlCol="0">
            <a:spAutoFit/>
          </a:bodyPr>
          <a:lstStyle/>
          <a:p>
            <a:r>
              <a:rPr lang="en-US" sz="1000" dirty="0"/>
              <a:t>Food and restaurants</a:t>
            </a:r>
          </a:p>
        </p:txBody>
      </p:sp>
      <p:sp>
        <p:nvSpPr>
          <p:cNvPr id="25" name="TextBox 24">
            <a:extLst>
              <a:ext uri="{FF2B5EF4-FFF2-40B4-BE49-F238E27FC236}">
                <a16:creationId xmlns:a16="http://schemas.microsoft.com/office/drawing/2014/main" id="{815476C4-B7F5-48A0-B1ED-FBE9AC512ED8}"/>
              </a:ext>
            </a:extLst>
          </p:cNvPr>
          <p:cNvSpPr txBox="1"/>
          <p:nvPr/>
        </p:nvSpPr>
        <p:spPr>
          <a:xfrm>
            <a:off x="7267384" y="4670610"/>
            <a:ext cx="424334" cy="246221"/>
          </a:xfrm>
          <a:prstGeom prst="rect">
            <a:avLst/>
          </a:prstGeom>
          <a:noFill/>
        </p:spPr>
        <p:txBody>
          <a:bodyPr wrap="square" rtlCol="0">
            <a:spAutoFit/>
          </a:bodyPr>
          <a:lstStyle/>
          <a:p>
            <a:r>
              <a:rPr lang="en-US" sz="1000" dirty="0"/>
              <a:t>Cart</a:t>
            </a:r>
          </a:p>
        </p:txBody>
      </p:sp>
      <p:sp>
        <p:nvSpPr>
          <p:cNvPr id="26" name="TextBox 25">
            <a:extLst>
              <a:ext uri="{FF2B5EF4-FFF2-40B4-BE49-F238E27FC236}">
                <a16:creationId xmlns:a16="http://schemas.microsoft.com/office/drawing/2014/main" id="{B561B792-71F0-4D8E-8A65-A5194B423525}"/>
              </a:ext>
            </a:extLst>
          </p:cNvPr>
          <p:cNvSpPr txBox="1"/>
          <p:nvPr/>
        </p:nvSpPr>
        <p:spPr>
          <a:xfrm>
            <a:off x="8117325" y="4670609"/>
            <a:ext cx="424334" cy="400110"/>
          </a:xfrm>
          <a:prstGeom prst="rect">
            <a:avLst/>
          </a:prstGeom>
          <a:noFill/>
        </p:spPr>
        <p:txBody>
          <a:bodyPr wrap="square" rtlCol="0">
            <a:spAutoFit/>
          </a:bodyPr>
          <a:lstStyle/>
          <a:p>
            <a:r>
              <a:rPr lang="en-US" sz="1000" dirty="0"/>
              <a:t>Eat out</a:t>
            </a:r>
          </a:p>
        </p:txBody>
      </p:sp>
      <p:cxnSp>
        <p:nvCxnSpPr>
          <p:cNvPr id="27" name="Straight Arrow Connector 26">
            <a:extLst>
              <a:ext uri="{FF2B5EF4-FFF2-40B4-BE49-F238E27FC236}">
                <a16:creationId xmlns:a16="http://schemas.microsoft.com/office/drawing/2014/main" id="{10B1B2CE-018D-4625-A588-9E7034EB29EC}"/>
              </a:ext>
            </a:extLst>
          </p:cNvPr>
          <p:cNvCxnSpPr/>
          <p:nvPr/>
        </p:nvCxnSpPr>
        <p:spPr>
          <a:xfrm>
            <a:off x="7352340" y="4303059"/>
            <a:ext cx="0" cy="43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BD99ACA-21DD-44EB-A78D-71CE061E7298}"/>
              </a:ext>
            </a:extLst>
          </p:cNvPr>
          <p:cNvCxnSpPr>
            <a:cxnSpLocks/>
          </p:cNvCxnSpPr>
          <p:nvPr/>
        </p:nvCxnSpPr>
        <p:spPr>
          <a:xfrm>
            <a:off x="7890222" y="4189876"/>
            <a:ext cx="308642" cy="54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84F149-3971-4D92-A615-2EED4FD6C6D6}"/>
              </a:ext>
            </a:extLst>
          </p:cNvPr>
          <p:cNvCxnSpPr>
            <a:cxnSpLocks/>
          </p:cNvCxnSpPr>
          <p:nvPr/>
        </p:nvCxnSpPr>
        <p:spPr>
          <a:xfrm>
            <a:off x="7644333" y="1483184"/>
            <a:ext cx="934647" cy="591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C57A8D0-A470-462D-9335-0900F944EA56}"/>
              </a:ext>
            </a:extLst>
          </p:cNvPr>
          <p:cNvSpPr txBox="1"/>
          <p:nvPr/>
        </p:nvSpPr>
        <p:spPr>
          <a:xfrm>
            <a:off x="8419249" y="2109062"/>
            <a:ext cx="776022" cy="400110"/>
          </a:xfrm>
          <a:prstGeom prst="rect">
            <a:avLst/>
          </a:prstGeom>
          <a:noFill/>
        </p:spPr>
        <p:txBody>
          <a:bodyPr wrap="square" rtlCol="0">
            <a:spAutoFit/>
          </a:bodyPr>
          <a:lstStyle/>
          <a:p>
            <a:r>
              <a:rPr lang="en-US" sz="1000" dirty="0"/>
              <a:t>Search box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E96169-4D8B-466A-9B62-A6325E00BF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45</a:t>
            </a:fld>
            <a:endParaRPr lang="en-IN"/>
          </a:p>
        </p:txBody>
      </p:sp>
      <p:sp>
        <p:nvSpPr>
          <p:cNvPr id="3" name="Text Placeholder 2">
            <a:extLst>
              <a:ext uri="{FF2B5EF4-FFF2-40B4-BE49-F238E27FC236}">
                <a16:creationId xmlns:a16="http://schemas.microsoft.com/office/drawing/2014/main" id="{5D5A426A-5919-4524-8427-48D80013D09C}"/>
              </a:ext>
            </a:extLst>
          </p:cNvPr>
          <p:cNvSpPr>
            <a:spLocks noGrp="1"/>
          </p:cNvSpPr>
          <p:nvPr>
            <p:ph type="body" idx="1"/>
          </p:nvPr>
        </p:nvSpPr>
        <p:spPr>
          <a:xfrm>
            <a:off x="222290" y="1191025"/>
            <a:ext cx="3174053" cy="3088981"/>
          </a:xfrm>
        </p:spPr>
        <p:txBody>
          <a:bodyPr/>
          <a:lstStyle/>
          <a:p>
            <a:r>
              <a:rPr lang="en-US" sz="1200" dirty="0"/>
              <a:t>This is the login page; it contains an app logo and name. If the user tries to login with the already registered phone number, then the login button will be enabled else the user will be navigated to the next Sign-up page. There are other options to login/sign up with like Google, Facebook, or Email, there is also a back button in the top left corner.</a:t>
            </a:r>
          </a:p>
        </p:txBody>
      </p:sp>
      <p:sp>
        <p:nvSpPr>
          <p:cNvPr id="4" name="Title 3">
            <a:extLst>
              <a:ext uri="{FF2B5EF4-FFF2-40B4-BE49-F238E27FC236}">
                <a16:creationId xmlns:a16="http://schemas.microsoft.com/office/drawing/2014/main" id="{82070591-F9A9-4732-BC7F-B5454640DAAB}"/>
              </a:ext>
            </a:extLst>
          </p:cNvPr>
          <p:cNvSpPr>
            <a:spLocks noGrp="1"/>
          </p:cNvSpPr>
          <p:nvPr>
            <p:ph type="title"/>
          </p:nvPr>
        </p:nvSpPr>
        <p:spPr/>
        <p:txBody>
          <a:bodyPr/>
          <a:lstStyle/>
          <a:p>
            <a:r>
              <a:rPr lang="en-US" dirty="0"/>
              <a:t>Login Page</a:t>
            </a:r>
          </a:p>
        </p:txBody>
      </p:sp>
      <p:pic>
        <p:nvPicPr>
          <p:cNvPr id="6" name="Picture 5">
            <a:extLst>
              <a:ext uri="{FF2B5EF4-FFF2-40B4-BE49-F238E27FC236}">
                <a16:creationId xmlns:a16="http://schemas.microsoft.com/office/drawing/2014/main" id="{79BAEEBB-0DC9-4345-A417-A866F0F15052}"/>
              </a:ext>
            </a:extLst>
          </p:cNvPr>
          <p:cNvPicPr>
            <a:picLocks noChangeAspect="1"/>
          </p:cNvPicPr>
          <p:nvPr/>
        </p:nvPicPr>
        <p:blipFill>
          <a:blip r:embed="rId2"/>
          <a:stretch>
            <a:fillRect/>
          </a:stretch>
        </p:blipFill>
        <p:spPr>
          <a:xfrm>
            <a:off x="5747659" y="682769"/>
            <a:ext cx="2901025" cy="4221416"/>
          </a:xfrm>
          <a:prstGeom prst="rect">
            <a:avLst/>
          </a:prstGeom>
        </p:spPr>
      </p:pic>
    </p:spTree>
    <p:extLst>
      <p:ext uri="{BB962C8B-B14F-4D97-AF65-F5344CB8AC3E}">
        <p14:creationId xmlns:p14="http://schemas.microsoft.com/office/powerpoint/2010/main" val="1154435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CFE69B-1B58-4FA2-B20C-54E138B154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46</a:t>
            </a:fld>
            <a:endParaRPr lang="en-IN"/>
          </a:p>
        </p:txBody>
      </p:sp>
      <p:sp>
        <p:nvSpPr>
          <p:cNvPr id="3" name="Text Placeholder 2">
            <a:extLst>
              <a:ext uri="{FF2B5EF4-FFF2-40B4-BE49-F238E27FC236}">
                <a16:creationId xmlns:a16="http://schemas.microsoft.com/office/drawing/2014/main" id="{F7F690B2-8AD4-40CD-96D6-DF2A004841FE}"/>
              </a:ext>
            </a:extLst>
          </p:cNvPr>
          <p:cNvSpPr>
            <a:spLocks noGrp="1"/>
          </p:cNvSpPr>
          <p:nvPr>
            <p:ph type="body" idx="1"/>
          </p:nvPr>
        </p:nvSpPr>
        <p:spPr>
          <a:xfrm>
            <a:off x="183871" y="891348"/>
            <a:ext cx="2989635" cy="2683515"/>
          </a:xfrm>
        </p:spPr>
        <p:txBody>
          <a:bodyPr/>
          <a:lstStyle/>
          <a:p>
            <a:r>
              <a:rPr lang="en-US" sz="1200" dirty="0"/>
              <a:t>This is a Sign-up page, which asks for the user’s Phone number, Name, Email id, a SIGN-UP button and a Back button at the top left corner.</a:t>
            </a:r>
          </a:p>
        </p:txBody>
      </p:sp>
      <p:sp>
        <p:nvSpPr>
          <p:cNvPr id="4" name="Title 3">
            <a:extLst>
              <a:ext uri="{FF2B5EF4-FFF2-40B4-BE49-F238E27FC236}">
                <a16:creationId xmlns:a16="http://schemas.microsoft.com/office/drawing/2014/main" id="{CF3B670B-152D-4BC7-AE71-54840121C50D}"/>
              </a:ext>
            </a:extLst>
          </p:cNvPr>
          <p:cNvSpPr>
            <a:spLocks noGrp="1"/>
          </p:cNvSpPr>
          <p:nvPr>
            <p:ph type="title"/>
          </p:nvPr>
        </p:nvSpPr>
        <p:spPr/>
        <p:txBody>
          <a:bodyPr/>
          <a:lstStyle/>
          <a:p>
            <a:r>
              <a:rPr lang="en-US" dirty="0"/>
              <a:t>Sign-up</a:t>
            </a:r>
          </a:p>
        </p:txBody>
      </p:sp>
      <p:pic>
        <p:nvPicPr>
          <p:cNvPr id="6" name="Picture 5">
            <a:extLst>
              <a:ext uri="{FF2B5EF4-FFF2-40B4-BE49-F238E27FC236}">
                <a16:creationId xmlns:a16="http://schemas.microsoft.com/office/drawing/2014/main" id="{1883246C-BF17-4B90-AD38-C11B94F5E95F}"/>
              </a:ext>
            </a:extLst>
          </p:cNvPr>
          <p:cNvPicPr>
            <a:picLocks noChangeAspect="1"/>
          </p:cNvPicPr>
          <p:nvPr/>
        </p:nvPicPr>
        <p:blipFill>
          <a:blip r:embed="rId2"/>
          <a:stretch>
            <a:fillRect/>
          </a:stretch>
        </p:blipFill>
        <p:spPr>
          <a:xfrm>
            <a:off x="5627295" y="614723"/>
            <a:ext cx="3332834" cy="4528777"/>
          </a:xfrm>
          <a:prstGeom prst="rect">
            <a:avLst/>
          </a:prstGeom>
        </p:spPr>
      </p:pic>
    </p:spTree>
    <p:extLst>
      <p:ext uri="{BB962C8B-B14F-4D97-AF65-F5344CB8AC3E}">
        <p14:creationId xmlns:p14="http://schemas.microsoft.com/office/powerpoint/2010/main" val="2861866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843D3F-060A-4B0F-ABD8-81314E659D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47</a:t>
            </a:fld>
            <a:endParaRPr lang="en-IN"/>
          </a:p>
        </p:txBody>
      </p:sp>
      <p:sp>
        <p:nvSpPr>
          <p:cNvPr id="3" name="Text Placeholder 2">
            <a:extLst>
              <a:ext uri="{FF2B5EF4-FFF2-40B4-BE49-F238E27FC236}">
                <a16:creationId xmlns:a16="http://schemas.microsoft.com/office/drawing/2014/main" id="{6016ADA0-FBA9-4F61-9A8A-A8846E30B193}"/>
              </a:ext>
            </a:extLst>
          </p:cNvPr>
          <p:cNvSpPr>
            <a:spLocks noGrp="1"/>
          </p:cNvSpPr>
          <p:nvPr>
            <p:ph type="body" idx="1"/>
          </p:nvPr>
        </p:nvSpPr>
        <p:spPr>
          <a:xfrm>
            <a:off x="191553" y="852928"/>
            <a:ext cx="3350785" cy="2829512"/>
          </a:xfrm>
        </p:spPr>
        <p:txBody>
          <a:bodyPr/>
          <a:lstStyle/>
          <a:p>
            <a:r>
              <a:rPr lang="en-US" sz="1400" dirty="0"/>
              <a:t>Profile page has all the details about the us, like name, phone, email and there is an edit button to edit the same. Also, there is a back button. There are options to navigate to the detail page for account, address, payments,  refunds etc. also there are navigation for Scheduling order detail and reminders page, logout and help section.</a:t>
            </a:r>
          </a:p>
        </p:txBody>
      </p:sp>
      <p:sp>
        <p:nvSpPr>
          <p:cNvPr id="4" name="Title 3">
            <a:extLst>
              <a:ext uri="{FF2B5EF4-FFF2-40B4-BE49-F238E27FC236}">
                <a16:creationId xmlns:a16="http://schemas.microsoft.com/office/drawing/2014/main" id="{F94DA4BA-C627-4A71-B049-82B35959FEEC}"/>
              </a:ext>
            </a:extLst>
          </p:cNvPr>
          <p:cNvSpPr>
            <a:spLocks noGrp="1"/>
          </p:cNvSpPr>
          <p:nvPr>
            <p:ph type="title"/>
          </p:nvPr>
        </p:nvSpPr>
        <p:spPr/>
        <p:txBody>
          <a:bodyPr/>
          <a:lstStyle/>
          <a:p>
            <a:r>
              <a:rPr lang="en-US" dirty="0"/>
              <a:t>Profile page</a:t>
            </a:r>
          </a:p>
        </p:txBody>
      </p:sp>
      <p:pic>
        <p:nvPicPr>
          <p:cNvPr id="6" name="Picture 5">
            <a:extLst>
              <a:ext uri="{FF2B5EF4-FFF2-40B4-BE49-F238E27FC236}">
                <a16:creationId xmlns:a16="http://schemas.microsoft.com/office/drawing/2014/main" id="{69D49A69-DD31-4267-9FF2-2599AF21BBDF}"/>
              </a:ext>
            </a:extLst>
          </p:cNvPr>
          <p:cNvPicPr>
            <a:picLocks noChangeAspect="1"/>
          </p:cNvPicPr>
          <p:nvPr/>
        </p:nvPicPr>
        <p:blipFill>
          <a:blip r:embed="rId2"/>
          <a:stretch>
            <a:fillRect/>
          </a:stretch>
        </p:blipFill>
        <p:spPr>
          <a:xfrm>
            <a:off x="5350770" y="666010"/>
            <a:ext cx="3516605" cy="4375097"/>
          </a:xfrm>
          <a:prstGeom prst="rect">
            <a:avLst/>
          </a:prstGeom>
        </p:spPr>
      </p:pic>
    </p:spTree>
    <p:extLst>
      <p:ext uri="{BB962C8B-B14F-4D97-AF65-F5344CB8AC3E}">
        <p14:creationId xmlns:p14="http://schemas.microsoft.com/office/powerpoint/2010/main" val="1805303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042B8C-1523-4293-A9FE-881618E45A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48</a:t>
            </a:fld>
            <a:endParaRPr lang="en-IN"/>
          </a:p>
        </p:txBody>
      </p:sp>
      <p:sp>
        <p:nvSpPr>
          <p:cNvPr id="3" name="Text Placeholder 2">
            <a:extLst>
              <a:ext uri="{FF2B5EF4-FFF2-40B4-BE49-F238E27FC236}">
                <a16:creationId xmlns:a16="http://schemas.microsoft.com/office/drawing/2014/main" id="{47178607-AF75-4BF7-B7B1-72F7CE4F11E2}"/>
              </a:ext>
            </a:extLst>
          </p:cNvPr>
          <p:cNvSpPr>
            <a:spLocks noGrp="1"/>
          </p:cNvSpPr>
          <p:nvPr>
            <p:ph type="body" idx="1"/>
          </p:nvPr>
        </p:nvSpPr>
        <p:spPr>
          <a:xfrm>
            <a:off x="222291" y="1406178"/>
            <a:ext cx="2628486" cy="2475259"/>
          </a:xfrm>
        </p:spPr>
        <p:txBody>
          <a:bodyPr/>
          <a:lstStyle/>
          <a:p>
            <a:r>
              <a:rPr lang="en-US" sz="1400" dirty="0"/>
              <a:t>Order history, this will have the list of all past orders, the user will have the option to Reorder, Set that order as Recurring, Rate Order also a Back button to go to the previous screen.</a:t>
            </a:r>
          </a:p>
        </p:txBody>
      </p:sp>
      <p:sp>
        <p:nvSpPr>
          <p:cNvPr id="4" name="Title 3">
            <a:extLst>
              <a:ext uri="{FF2B5EF4-FFF2-40B4-BE49-F238E27FC236}">
                <a16:creationId xmlns:a16="http://schemas.microsoft.com/office/drawing/2014/main" id="{7D76B141-7731-42E7-9FBE-5665DAE86BCF}"/>
              </a:ext>
            </a:extLst>
          </p:cNvPr>
          <p:cNvSpPr>
            <a:spLocks noGrp="1"/>
          </p:cNvSpPr>
          <p:nvPr>
            <p:ph type="title"/>
          </p:nvPr>
        </p:nvSpPr>
        <p:spPr/>
        <p:txBody>
          <a:bodyPr/>
          <a:lstStyle/>
          <a:p>
            <a:r>
              <a:rPr lang="en-US" dirty="0"/>
              <a:t>Past Order History</a:t>
            </a:r>
          </a:p>
        </p:txBody>
      </p:sp>
      <p:pic>
        <p:nvPicPr>
          <p:cNvPr id="6" name="Picture 5">
            <a:extLst>
              <a:ext uri="{FF2B5EF4-FFF2-40B4-BE49-F238E27FC236}">
                <a16:creationId xmlns:a16="http://schemas.microsoft.com/office/drawing/2014/main" id="{B721DB2B-42AA-4198-A59B-54641ACDB09D}"/>
              </a:ext>
            </a:extLst>
          </p:cNvPr>
          <p:cNvPicPr>
            <a:picLocks noChangeAspect="1"/>
          </p:cNvPicPr>
          <p:nvPr/>
        </p:nvPicPr>
        <p:blipFill>
          <a:blip r:embed="rId2"/>
          <a:stretch>
            <a:fillRect/>
          </a:stretch>
        </p:blipFill>
        <p:spPr>
          <a:xfrm>
            <a:off x="5681609" y="690453"/>
            <a:ext cx="2833741" cy="4350654"/>
          </a:xfrm>
          <a:prstGeom prst="rect">
            <a:avLst/>
          </a:prstGeom>
        </p:spPr>
      </p:pic>
    </p:spTree>
    <p:extLst>
      <p:ext uri="{BB962C8B-B14F-4D97-AF65-F5344CB8AC3E}">
        <p14:creationId xmlns:p14="http://schemas.microsoft.com/office/powerpoint/2010/main" val="2314796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00E7EB-6276-4912-833A-4B9BC970CD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49</a:t>
            </a:fld>
            <a:endParaRPr lang="en-IN"/>
          </a:p>
        </p:txBody>
      </p:sp>
      <p:sp>
        <p:nvSpPr>
          <p:cNvPr id="3" name="Text Placeholder 2">
            <a:extLst>
              <a:ext uri="{FF2B5EF4-FFF2-40B4-BE49-F238E27FC236}">
                <a16:creationId xmlns:a16="http://schemas.microsoft.com/office/drawing/2014/main" id="{535C17B4-F933-4258-8785-18FA90999E93}"/>
              </a:ext>
            </a:extLst>
          </p:cNvPr>
          <p:cNvSpPr>
            <a:spLocks noGrp="1"/>
          </p:cNvSpPr>
          <p:nvPr>
            <p:ph type="body" idx="1"/>
          </p:nvPr>
        </p:nvSpPr>
        <p:spPr>
          <a:xfrm>
            <a:off x="316679" y="906717"/>
            <a:ext cx="2603253" cy="2898668"/>
          </a:xfrm>
        </p:spPr>
        <p:txBody>
          <a:bodyPr/>
          <a:lstStyle/>
          <a:p>
            <a:r>
              <a:rPr lang="en-US" sz="1400" dirty="0"/>
              <a:t>This page is to schedule or view pre- scheduled orders, option to select a meal and set a time, select days, type of food and restaurants for the same, also option is there to set reminders and submit the details.</a:t>
            </a:r>
          </a:p>
          <a:p>
            <a:r>
              <a:rPr lang="en-US" sz="1400" dirty="0"/>
              <a:t>Back button to navigate to the previous screen.</a:t>
            </a:r>
          </a:p>
        </p:txBody>
      </p:sp>
      <p:sp>
        <p:nvSpPr>
          <p:cNvPr id="4" name="Title 3">
            <a:extLst>
              <a:ext uri="{FF2B5EF4-FFF2-40B4-BE49-F238E27FC236}">
                <a16:creationId xmlns:a16="http://schemas.microsoft.com/office/drawing/2014/main" id="{BA30C61A-AF67-4AA4-BD7F-3CE58A2D5A57}"/>
              </a:ext>
            </a:extLst>
          </p:cNvPr>
          <p:cNvSpPr>
            <a:spLocks noGrp="1"/>
          </p:cNvSpPr>
          <p:nvPr>
            <p:ph type="title"/>
          </p:nvPr>
        </p:nvSpPr>
        <p:spPr/>
        <p:txBody>
          <a:bodyPr/>
          <a:lstStyle/>
          <a:p>
            <a:r>
              <a:rPr lang="en-US" dirty="0"/>
              <a:t>Schedule Orders</a:t>
            </a:r>
          </a:p>
        </p:txBody>
      </p:sp>
      <p:pic>
        <p:nvPicPr>
          <p:cNvPr id="6" name="Picture 5">
            <a:extLst>
              <a:ext uri="{FF2B5EF4-FFF2-40B4-BE49-F238E27FC236}">
                <a16:creationId xmlns:a16="http://schemas.microsoft.com/office/drawing/2014/main" id="{013A1BA6-87E0-43D8-9DE2-F01B40825A23}"/>
              </a:ext>
            </a:extLst>
          </p:cNvPr>
          <p:cNvPicPr>
            <a:picLocks noChangeAspect="1"/>
          </p:cNvPicPr>
          <p:nvPr/>
        </p:nvPicPr>
        <p:blipFill>
          <a:blip r:embed="rId2"/>
          <a:stretch>
            <a:fillRect/>
          </a:stretch>
        </p:blipFill>
        <p:spPr>
          <a:xfrm>
            <a:off x="4334111" y="755300"/>
            <a:ext cx="2934985" cy="4110761"/>
          </a:xfrm>
          <a:prstGeom prst="rect">
            <a:avLst/>
          </a:prstGeom>
        </p:spPr>
      </p:pic>
    </p:spTree>
    <p:extLst>
      <p:ext uri="{BB962C8B-B14F-4D97-AF65-F5344CB8AC3E}">
        <p14:creationId xmlns:p14="http://schemas.microsoft.com/office/powerpoint/2010/main" val="1901949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3" name="Text Placeholder 2">
            <a:extLst>
              <a:ext uri="{FF2B5EF4-FFF2-40B4-BE49-F238E27FC236}">
                <a16:creationId xmlns:a16="http://schemas.microsoft.com/office/drawing/2014/main" id="{789527C3-A8DA-C7C3-176B-6702F9AF831A}"/>
              </a:ext>
            </a:extLst>
          </p:cNvPr>
          <p:cNvSpPr>
            <a:spLocks noGrp="1"/>
          </p:cNvSpPr>
          <p:nvPr>
            <p:ph type="body" idx="1"/>
          </p:nvPr>
        </p:nvSpPr>
        <p:spPr>
          <a:xfrm>
            <a:off x="0" y="666308"/>
            <a:ext cx="9144000" cy="4477192"/>
          </a:xfrm>
        </p:spPr>
        <p:txBody>
          <a:bodyPr/>
          <a:lstStyle/>
          <a:p>
            <a:pPr marL="514350" indent="-285750" algn="l">
              <a:buFont typeface="Arial" panose="020B0604020202020204" pitchFamily="34" charset="0"/>
              <a:buChar char="•"/>
            </a:pPr>
            <a:r>
              <a:rPr lang="en-IN" b="1" dirty="0">
                <a:latin typeface="+mj-lt"/>
              </a:rPr>
              <a:t>Threat of New Entry: Weak Force</a:t>
            </a:r>
          </a:p>
          <a:p>
            <a:pPr marL="228600" indent="0" algn="l"/>
            <a:r>
              <a:rPr lang="en-IN" dirty="0">
                <a:latin typeface="+mj-lt"/>
              </a:rPr>
              <a:t>Entering this market requires long term(in years) planning, high costs to create multisided platform, onboarding restaurants and end users</a:t>
            </a:r>
          </a:p>
          <a:p>
            <a:pPr marL="228600" indent="0" algn="l"/>
            <a:r>
              <a:rPr lang="en-IN" dirty="0">
                <a:latin typeface="+mj-lt"/>
              </a:rPr>
              <a:t>It takes years to have regular customer base</a:t>
            </a:r>
          </a:p>
          <a:p>
            <a:pPr marL="228600" indent="0" algn="l"/>
            <a:r>
              <a:rPr lang="en-IN" dirty="0">
                <a:latin typeface="+mj-lt"/>
              </a:rPr>
              <a:t>Technology and Infrastructure costs keep scaling with new users</a:t>
            </a:r>
          </a:p>
          <a:p>
            <a:pPr marL="228600" indent="0" algn="l"/>
            <a:r>
              <a:rPr lang="en-IN" dirty="0">
                <a:latin typeface="+mj-lt"/>
              </a:rPr>
              <a:t>Skilled Tech Talent demands high CTC</a:t>
            </a:r>
          </a:p>
          <a:p>
            <a:pPr marL="228600" indent="0" algn="l"/>
            <a:r>
              <a:rPr lang="en-IN" dirty="0">
                <a:latin typeface="+mj-lt"/>
              </a:rPr>
              <a:t>The four phases to hook a customer: Trigger, Action, Variable Reward and Customers Investment into app takes time and planning.</a:t>
            </a:r>
          </a:p>
          <a:p>
            <a:pPr marL="514350" indent="-285750" algn="l">
              <a:buFont typeface="Arial" panose="020B0604020202020204" pitchFamily="34" charset="0"/>
              <a:buChar char="•"/>
            </a:pPr>
            <a:r>
              <a:rPr lang="en-IN" b="1" dirty="0">
                <a:latin typeface="+mj-lt"/>
              </a:rPr>
              <a:t>Threat of Substitutes: Strong Force</a:t>
            </a:r>
          </a:p>
          <a:p>
            <a:pPr marL="228600" indent="0" algn="l"/>
            <a:r>
              <a:rPr lang="en-IN" dirty="0">
                <a:latin typeface="+mj-lt"/>
              </a:rPr>
              <a:t>Currently Users have many substitutes to solve their food problem, Local Restaurants provide low cost of switching.</a:t>
            </a:r>
          </a:p>
          <a:p>
            <a:pPr marL="228600" indent="0" algn="l"/>
            <a:r>
              <a:rPr lang="en-IN" dirty="0">
                <a:latin typeface="+mj-lt"/>
              </a:rPr>
              <a:t>Local Gated Apartment Home Chefs are operating their own small enclosed home chef models. Need to break this network and onboard both </a:t>
            </a:r>
            <a:r>
              <a:rPr lang="en-IN" dirty="0" err="1">
                <a:latin typeface="+mj-lt"/>
              </a:rPr>
              <a:t>multisides</a:t>
            </a:r>
            <a:r>
              <a:rPr lang="en-IN" dirty="0">
                <a:latin typeface="+mj-lt"/>
              </a:rPr>
              <a:t> on our platform.</a:t>
            </a:r>
          </a:p>
          <a:p>
            <a:pPr marL="228600" indent="0" algn="l"/>
            <a:endParaRPr lang="en-IN" dirty="0">
              <a:latin typeface="+mj-lt"/>
            </a:endParaRPr>
          </a:p>
        </p:txBody>
      </p:sp>
      <p:sp>
        <p:nvSpPr>
          <p:cNvPr id="635" name="Google Shape;635;p37"/>
          <p:cNvSpPr txBox="1">
            <a:spLocks noGrp="1"/>
          </p:cNvSpPr>
          <p:nvPr>
            <p:ph type="title"/>
          </p:nvPr>
        </p:nvSpPr>
        <p:spPr>
          <a:xfrm>
            <a:off x="316679" y="79829"/>
            <a:ext cx="5206007" cy="4730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Porter's Five Forces Analysis</a:t>
            </a:r>
            <a:endParaRPr dirty="0"/>
          </a:p>
        </p:txBody>
      </p:sp>
    </p:spTree>
    <p:extLst>
      <p:ext uri="{BB962C8B-B14F-4D97-AF65-F5344CB8AC3E}">
        <p14:creationId xmlns:p14="http://schemas.microsoft.com/office/powerpoint/2010/main" val="2197118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352F44-6410-49FC-9894-1CE3BE77BE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50</a:t>
            </a:fld>
            <a:endParaRPr lang="en-IN"/>
          </a:p>
        </p:txBody>
      </p:sp>
      <p:sp>
        <p:nvSpPr>
          <p:cNvPr id="3" name="Text Placeholder 2">
            <a:extLst>
              <a:ext uri="{FF2B5EF4-FFF2-40B4-BE49-F238E27FC236}">
                <a16:creationId xmlns:a16="http://schemas.microsoft.com/office/drawing/2014/main" id="{816014B7-2E27-42EB-AD72-B47F20C4A190}"/>
              </a:ext>
            </a:extLst>
          </p:cNvPr>
          <p:cNvSpPr>
            <a:spLocks noGrp="1"/>
          </p:cNvSpPr>
          <p:nvPr>
            <p:ph type="body" idx="1"/>
          </p:nvPr>
        </p:nvSpPr>
        <p:spPr>
          <a:xfrm>
            <a:off x="316680" y="1098817"/>
            <a:ext cx="2403468" cy="2652779"/>
          </a:xfrm>
        </p:spPr>
        <p:txBody>
          <a:bodyPr/>
          <a:lstStyle/>
          <a:p>
            <a:r>
              <a:rPr lang="en-US" sz="1200" dirty="0"/>
              <a:t>This page enables user to select a subscription plan for them for their pre ordered meal, subscription plan is available for all meal types and also, allows them chose their favorite menu which will bring down the overall cost of their food.</a:t>
            </a:r>
          </a:p>
        </p:txBody>
      </p:sp>
      <p:sp>
        <p:nvSpPr>
          <p:cNvPr id="4" name="Title 3">
            <a:extLst>
              <a:ext uri="{FF2B5EF4-FFF2-40B4-BE49-F238E27FC236}">
                <a16:creationId xmlns:a16="http://schemas.microsoft.com/office/drawing/2014/main" id="{31A683E0-22A5-4A18-9839-83BF55BBD4A8}"/>
              </a:ext>
            </a:extLst>
          </p:cNvPr>
          <p:cNvSpPr>
            <a:spLocks noGrp="1"/>
          </p:cNvSpPr>
          <p:nvPr>
            <p:ph type="title"/>
          </p:nvPr>
        </p:nvSpPr>
        <p:spPr>
          <a:xfrm>
            <a:off x="316679" y="121966"/>
            <a:ext cx="5265737" cy="382564"/>
          </a:xfrm>
        </p:spPr>
        <p:txBody>
          <a:bodyPr/>
          <a:lstStyle/>
          <a:p>
            <a:r>
              <a:rPr lang="en-US" dirty="0"/>
              <a:t>Subscription Plan for Pre-Orders</a:t>
            </a:r>
          </a:p>
        </p:txBody>
      </p:sp>
      <p:pic>
        <p:nvPicPr>
          <p:cNvPr id="10" name="Picture 9">
            <a:extLst>
              <a:ext uri="{FF2B5EF4-FFF2-40B4-BE49-F238E27FC236}">
                <a16:creationId xmlns:a16="http://schemas.microsoft.com/office/drawing/2014/main" id="{08AB5A66-62CD-4CA6-8545-9E43A95138B0}"/>
              </a:ext>
            </a:extLst>
          </p:cNvPr>
          <p:cNvPicPr>
            <a:picLocks noChangeAspect="1"/>
          </p:cNvPicPr>
          <p:nvPr/>
        </p:nvPicPr>
        <p:blipFill>
          <a:blip r:embed="rId2"/>
          <a:stretch>
            <a:fillRect/>
          </a:stretch>
        </p:blipFill>
        <p:spPr>
          <a:xfrm>
            <a:off x="5181966" y="759361"/>
            <a:ext cx="2775766" cy="4262173"/>
          </a:xfrm>
          <a:prstGeom prst="rect">
            <a:avLst/>
          </a:prstGeom>
        </p:spPr>
      </p:pic>
    </p:spTree>
    <p:extLst>
      <p:ext uri="{BB962C8B-B14F-4D97-AF65-F5344CB8AC3E}">
        <p14:creationId xmlns:p14="http://schemas.microsoft.com/office/powerpoint/2010/main" val="3682431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9C0155-C505-4743-834B-C1B2B1FE7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51</a:t>
            </a:fld>
            <a:endParaRPr lang="en-IN"/>
          </a:p>
        </p:txBody>
      </p:sp>
      <p:sp>
        <p:nvSpPr>
          <p:cNvPr id="3" name="Text Placeholder 2">
            <a:extLst>
              <a:ext uri="{FF2B5EF4-FFF2-40B4-BE49-F238E27FC236}">
                <a16:creationId xmlns:a16="http://schemas.microsoft.com/office/drawing/2014/main" id="{B538AE50-492B-4D78-9510-B07A6A96D2E7}"/>
              </a:ext>
            </a:extLst>
          </p:cNvPr>
          <p:cNvSpPr>
            <a:spLocks noGrp="1"/>
          </p:cNvSpPr>
          <p:nvPr>
            <p:ph type="body" idx="1"/>
          </p:nvPr>
        </p:nvSpPr>
        <p:spPr>
          <a:xfrm>
            <a:off x="237659" y="1306286"/>
            <a:ext cx="2474805" cy="2207105"/>
          </a:xfrm>
        </p:spPr>
        <p:txBody>
          <a:bodyPr/>
          <a:lstStyle/>
          <a:p>
            <a:r>
              <a:rPr lang="en-US" sz="1400" dirty="0"/>
              <a:t>App logo, with location and search box, below there is a slide view of recent, favorites and on offers food items displayed, also a back button. </a:t>
            </a:r>
          </a:p>
          <a:p>
            <a:r>
              <a:rPr lang="en-US" sz="1400" dirty="0"/>
              <a:t>Below there is a home, profile and a cart icons to navigate to.</a:t>
            </a:r>
          </a:p>
        </p:txBody>
      </p:sp>
      <p:sp>
        <p:nvSpPr>
          <p:cNvPr id="4" name="Title 3">
            <a:extLst>
              <a:ext uri="{FF2B5EF4-FFF2-40B4-BE49-F238E27FC236}">
                <a16:creationId xmlns:a16="http://schemas.microsoft.com/office/drawing/2014/main" id="{4E24B3BD-578E-4779-B1BE-63169E289890}"/>
              </a:ext>
            </a:extLst>
          </p:cNvPr>
          <p:cNvSpPr>
            <a:spLocks noGrp="1"/>
          </p:cNvSpPr>
          <p:nvPr>
            <p:ph type="title"/>
          </p:nvPr>
        </p:nvSpPr>
        <p:spPr>
          <a:xfrm>
            <a:off x="316679" y="121966"/>
            <a:ext cx="5069829" cy="382564"/>
          </a:xfrm>
        </p:spPr>
        <p:txBody>
          <a:bodyPr/>
          <a:lstStyle/>
          <a:p>
            <a:r>
              <a:rPr lang="en-US" dirty="0"/>
              <a:t>Favorite/recent/offer food items</a:t>
            </a:r>
          </a:p>
        </p:txBody>
      </p:sp>
      <p:pic>
        <p:nvPicPr>
          <p:cNvPr id="6" name="Picture 5">
            <a:extLst>
              <a:ext uri="{FF2B5EF4-FFF2-40B4-BE49-F238E27FC236}">
                <a16:creationId xmlns:a16="http://schemas.microsoft.com/office/drawing/2014/main" id="{9CB799F4-27A4-4179-8B71-9FECBFCE4215}"/>
              </a:ext>
            </a:extLst>
          </p:cNvPr>
          <p:cNvPicPr>
            <a:picLocks noChangeAspect="1"/>
          </p:cNvPicPr>
          <p:nvPr/>
        </p:nvPicPr>
        <p:blipFill>
          <a:blip r:embed="rId2"/>
          <a:stretch>
            <a:fillRect/>
          </a:stretch>
        </p:blipFill>
        <p:spPr>
          <a:xfrm>
            <a:off x="5867383" y="752655"/>
            <a:ext cx="2427081" cy="4288452"/>
          </a:xfrm>
          <a:prstGeom prst="rect">
            <a:avLst/>
          </a:prstGeom>
        </p:spPr>
      </p:pic>
    </p:spTree>
    <p:extLst>
      <p:ext uri="{BB962C8B-B14F-4D97-AF65-F5344CB8AC3E}">
        <p14:creationId xmlns:p14="http://schemas.microsoft.com/office/powerpoint/2010/main" val="1773559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6A793C-9F1D-4C1E-B7FA-93464E09D7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52</a:t>
            </a:fld>
            <a:endParaRPr lang="en-IN"/>
          </a:p>
        </p:txBody>
      </p:sp>
      <p:sp>
        <p:nvSpPr>
          <p:cNvPr id="3" name="Text Placeholder 2">
            <a:extLst>
              <a:ext uri="{FF2B5EF4-FFF2-40B4-BE49-F238E27FC236}">
                <a16:creationId xmlns:a16="http://schemas.microsoft.com/office/drawing/2014/main" id="{0162BFB0-E175-4B3B-863C-CF0B384CCA11}"/>
              </a:ext>
            </a:extLst>
          </p:cNvPr>
          <p:cNvSpPr>
            <a:spLocks noGrp="1"/>
          </p:cNvSpPr>
          <p:nvPr>
            <p:ph type="body" idx="1"/>
          </p:nvPr>
        </p:nvSpPr>
        <p:spPr>
          <a:xfrm>
            <a:off x="199238" y="875980"/>
            <a:ext cx="2344177" cy="2798775"/>
          </a:xfrm>
        </p:spPr>
        <p:txBody>
          <a:bodyPr/>
          <a:lstStyle/>
          <a:p>
            <a:r>
              <a:rPr lang="en-US" sz="1200" dirty="0"/>
              <a:t>This is the search page, if user clicks on the search icon after entering any food item or restaurant then he is given the items matching or related to the text below, there is option to select veg/non-veg, recommendation are also displayed below.</a:t>
            </a:r>
          </a:p>
        </p:txBody>
      </p:sp>
      <p:sp>
        <p:nvSpPr>
          <p:cNvPr id="4" name="Title 3">
            <a:extLst>
              <a:ext uri="{FF2B5EF4-FFF2-40B4-BE49-F238E27FC236}">
                <a16:creationId xmlns:a16="http://schemas.microsoft.com/office/drawing/2014/main" id="{E02F346D-FA18-4519-8BEF-255F0F687EA6}"/>
              </a:ext>
            </a:extLst>
          </p:cNvPr>
          <p:cNvSpPr>
            <a:spLocks noGrp="1"/>
          </p:cNvSpPr>
          <p:nvPr>
            <p:ph type="title"/>
          </p:nvPr>
        </p:nvSpPr>
        <p:spPr/>
        <p:txBody>
          <a:bodyPr/>
          <a:lstStyle/>
          <a:p>
            <a:r>
              <a:rPr lang="en-US" dirty="0"/>
              <a:t>Search Page</a:t>
            </a:r>
          </a:p>
        </p:txBody>
      </p:sp>
      <p:pic>
        <p:nvPicPr>
          <p:cNvPr id="6" name="Picture 5">
            <a:extLst>
              <a:ext uri="{FF2B5EF4-FFF2-40B4-BE49-F238E27FC236}">
                <a16:creationId xmlns:a16="http://schemas.microsoft.com/office/drawing/2014/main" id="{544D3083-177C-419A-9DA6-135676F2937D}"/>
              </a:ext>
            </a:extLst>
          </p:cNvPr>
          <p:cNvPicPr>
            <a:picLocks noChangeAspect="1"/>
          </p:cNvPicPr>
          <p:nvPr/>
        </p:nvPicPr>
        <p:blipFill>
          <a:blip r:embed="rId2"/>
          <a:stretch>
            <a:fillRect/>
          </a:stretch>
        </p:blipFill>
        <p:spPr>
          <a:xfrm>
            <a:off x="3311817" y="696746"/>
            <a:ext cx="3926503" cy="4352045"/>
          </a:xfrm>
          <a:prstGeom prst="rect">
            <a:avLst/>
          </a:prstGeom>
        </p:spPr>
      </p:pic>
      <p:cxnSp>
        <p:nvCxnSpPr>
          <p:cNvPr id="8" name="Straight Arrow Connector 7">
            <a:extLst>
              <a:ext uri="{FF2B5EF4-FFF2-40B4-BE49-F238E27FC236}">
                <a16:creationId xmlns:a16="http://schemas.microsoft.com/office/drawing/2014/main" id="{8394B043-85D5-4F9F-A28F-0D47933C6291}"/>
              </a:ext>
            </a:extLst>
          </p:cNvPr>
          <p:cNvCxnSpPr/>
          <p:nvPr/>
        </p:nvCxnSpPr>
        <p:spPr>
          <a:xfrm>
            <a:off x="5839866" y="80682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6DBF72-8798-4817-AF86-3D9848B5323B}"/>
              </a:ext>
            </a:extLst>
          </p:cNvPr>
          <p:cNvCxnSpPr/>
          <p:nvPr/>
        </p:nvCxnSpPr>
        <p:spPr>
          <a:xfrm flipH="1">
            <a:off x="7014082" y="2571750"/>
            <a:ext cx="945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CA65B2-07D5-4EAA-B76E-A7AF47A02B98}"/>
              </a:ext>
            </a:extLst>
          </p:cNvPr>
          <p:cNvSpPr txBox="1"/>
          <p:nvPr/>
        </p:nvSpPr>
        <p:spPr>
          <a:xfrm>
            <a:off x="7959219" y="2310140"/>
            <a:ext cx="1184781" cy="523220"/>
          </a:xfrm>
          <a:prstGeom prst="rect">
            <a:avLst/>
          </a:prstGeom>
          <a:noFill/>
        </p:spPr>
        <p:txBody>
          <a:bodyPr wrap="square" rtlCol="0">
            <a:spAutoFit/>
          </a:bodyPr>
          <a:lstStyle/>
          <a:p>
            <a:r>
              <a:rPr lang="en-US" dirty="0"/>
              <a:t>Veg/Non-Veg</a:t>
            </a:r>
          </a:p>
        </p:txBody>
      </p:sp>
      <p:sp>
        <p:nvSpPr>
          <p:cNvPr id="13" name="TextBox 12">
            <a:extLst>
              <a:ext uri="{FF2B5EF4-FFF2-40B4-BE49-F238E27FC236}">
                <a16:creationId xmlns:a16="http://schemas.microsoft.com/office/drawing/2014/main" id="{6822AD9F-CD35-4CE1-8CDD-A3C9DB49AB7D}"/>
              </a:ext>
            </a:extLst>
          </p:cNvPr>
          <p:cNvSpPr txBox="1"/>
          <p:nvPr/>
        </p:nvSpPr>
        <p:spPr>
          <a:xfrm>
            <a:off x="7922959" y="3146287"/>
            <a:ext cx="1184781" cy="307777"/>
          </a:xfrm>
          <a:prstGeom prst="rect">
            <a:avLst/>
          </a:prstGeom>
          <a:noFill/>
        </p:spPr>
        <p:txBody>
          <a:bodyPr wrap="square" rtlCol="0">
            <a:spAutoFit/>
          </a:bodyPr>
          <a:lstStyle/>
          <a:p>
            <a:r>
              <a:rPr lang="en-US" dirty="0"/>
              <a:t>Add to cart</a:t>
            </a:r>
          </a:p>
        </p:txBody>
      </p:sp>
      <p:cxnSp>
        <p:nvCxnSpPr>
          <p:cNvPr id="14" name="Straight Arrow Connector 13">
            <a:extLst>
              <a:ext uri="{FF2B5EF4-FFF2-40B4-BE49-F238E27FC236}">
                <a16:creationId xmlns:a16="http://schemas.microsoft.com/office/drawing/2014/main" id="{CE0A3371-526E-471B-9FC4-89DD4B121A60}"/>
              </a:ext>
            </a:extLst>
          </p:cNvPr>
          <p:cNvCxnSpPr>
            <a:cxnSpLocks/>
            <a:stCxn id="13" idx="1"/>
          </p:cNvCxnSpPr>
          <p:nvPr/>
        </p:nvCxnSpPr>
        <p:spPr>
          <a:xfrm flipH="1">
            <a:off x="7014082" y="3300176"/>
            <a:ext cx="908877" cy="18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E2FAB8-36EE-4DAA-ADA7-257D8DB11723}"/>
              </a:ext>
            </a:extLst>
          </p:cNvPr>
          <p:cNvSpPr txBox="1"/>
          <p:nvPr/>
        </p:nvSpPr>
        <p:spPr>
          <a:xfrm>
            <a:off x="7922958" y="4375586"/>
            <a:ext cx="1184781" cy="307777"/>
          </a:xfrm>
          <a:prstGeom prst="rect">
            <a:avLst/>
          </a:prstGeom>
          <a:noFill/>
        </p:spPr>
        <p:txBody>
          <a:bodyPr wrap="square" rtlCol="0">
            <a:spAutoFit/>
          </a:bodyPr>
          <a:lstStyle/>
          <a:p>
            <a:r>
              <a:rPr lang="en-US" dirty="0" err="1"/>
              <a:t>CheckOut</a:t>
            </a:r>
            <a:endParaRPr lang="en-US" dirty="0"/>
          </a:p>
        </p:txBody>
      </p:sp>
      <p:cxnSp>
        <p:nvCxnSpPr>
          <p:cNvPr id="17" name="Straight Arrow Connector 16">
            <a:extLst>
              <a:ext uri="{FF2B5EF4-FFF2-40B4-BE49-F238E27FC236}">
                <a16:creationId xmlns:a16="http://schemas.microsoft.com/office/drawing/2014/main" id="{AA6A7782-745E-4787-9EE2-8127A7CBDBC8}"/>
              </a:ext>
            </a:extLst>
          </p:cNvPr>
          <p:cNvCxnSpPr>
            <a:cxnSpLocks/>
          </p:cNvCxnSpPr>
          <p:nvPr/>
        </p:nvCxnSpPr>
        <p:spPr>
          <a:xfrm flipH="1">
            <a:off x="6967957" y="4529474"/>
            <a:ext cx="1154067" cy="288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8E2F70-0E91-465A-8897-8B7A2CF158BC}"/>
              </a:ext>
            </a:extLst>
          </p:cNvPr>
          <p:cNvSpPr txBox="1"/>
          <p:nvPr/>
        </p:nvSpPr>
        <p:spPr>
          <a:xfrm>
            <a:off x="2111668" y="4529474"/>
            <a:ext cx="877421" cy="523220"/>
          </a:xfrm>
          <a:prstGeom prst="rect">
            <a:avLst/>
          </a:prstGeom>
          <a:noFill/>
        </p:spPr>
        <p:txBody>
          <a:bodyPr wrap="square" rtlCol="0">
            <a:spAutoFit/>
          </a:bodyPr>
          <a:lstStyle/>
          <a:p>
            <a:r>
              <a:rPr lang="en-US" dirty="0"/>
              <a:t>Cart full view link </a:t>
            </a:r>
          </a:p>
        </p:txBody>
      </p:sp>
      <p:cxnSp>
        <p:nvCxnSpPr>
          <p:cNvPr id="20" name="Straight Arrow Connector 19">
            <a:extLst>
              <a:ext uri="{FF2B5EF4-FFF2-40B4-BE49-F238E27FC236}">
                <a16:creationId xmlns:a16="http://schemas.microsoft.com/office/drawing/2014/main" id="{198E8AF1-F0AA-441A-9041-926060C2D24F}"/>
              </a:ext>
            </a:extLst>
          </p:cNvPr>
          <p:cNvCxnSpPr>
            <a:cxnSpLocks/>
          </p:cNvCxnSpPr>
          <p:nvPr/>
        </p:nvCxnSpPr>
        <p:spPr>
          <a:xfrm flipH="1">
            <a:off x="2807764" y="4935177"/>
            <a:ext cx="803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816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3238C6-EBFD-4A74-9F6B-AC697F59B0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53</a:t>
            </a:fld>
            <a:endParaRPr lang="en-IN"/>
          </a:p>
        </p:txBody>
      </p:sp>
      <p:sp>
        <p:nvSpPr>
          <p:cNvPr id="3" name="Text Placeholder 2">
            <a:extLst>
              <a:ext uri="{FF2B5EF4-FFF2-40B4-BE49-F238E27FC236}">
                <a16:creationId xmlns:a16="http://schemas.microsoft.com/office/drawing/2014/main" id="{24692066-58F2-450F-993F-70EC349C99EA}"/>
              </a:ext>
            </a:extLst>
          </p:cNvPr>
          <p:cNvSpPr>
            <a:spLocks noGrp="1"/>
          </p:cNvSpPr>
          <p:nvPr>
            <p:ph type="body" idx="1"/>
          </p:nvPr>
        </p:nvSpPr>
        <p:spPr>
          <a:xfrm>
            <a:off x="253028" y="1014292"/>
            <a:ext cx="2321124" cy="3258031"/>
          </a:xfrm>
        </p:spPr>
        <p:txBody>
          <a:bodyPr/>
          <a:lstStyle/>
          <a:p>
            <a:r>
              <a:rPr lang="en-US" sz="1400" dirty="0"/>
              <a:t>It has the restaurant selected, food items added in the cart, veg/non-veg,  quantity, cart value, and other options like to Take membership etc. location, cart value and delivery charge and Pay button. A Back button to navigate back.</a:t>
            </a:r>
          </a:p>
        </p:txBody>
      </p:sp>
      <p:sp>
        <p:nvSpPr>
          <p:cNvPr id="4" name="Title 3">
            <a:extLst>
              <a:ext uri="{FF2B5EF4-FFF2-40B4-BE49-F238E27FC236}">
                <a16:creationId xmlns:a16="http://schemas.microsoft.com/office/drawing/2014/main" id="{26B6DF1A-5009-4679-BFBF-BF29B9CA344B}"/>
              </a:ext>
            </a:extLst>
          </p:cNvPr>
          <p:cNvSpPr>
            <a:spLocks noGrp="1"/>
          </p:cNvSpPr>
          <p:nvPr>
            <p:ph type="title"/>
          </p:nvPr>
        </p:nvSpPr>
        <p:spPr/>
        <p:txBody>
          <a:bodyPr/>
          <a:lstStyle/>
          <a:p>
            <a:r>
              <a:rPr lang="en-US" dirty="0"/>
              <a:t>View Cart Page</a:t>
            </a:r>
          </a:p>
        </p:txBody>
      </p:sp>
      <p:pic>
        <p:nvPicPr>
          <p:cNvPr id="6" name="Picture 5">
            <a:extLst>
              <a:ext uri="{FF2B5EF4-FFF2-40B4-BE49-F238E27FC236}">
                <a16:creationId xmlns:a16="http://schemas.microsoft.com/office/drawing/2014/main" id="{B9F84D60-A9D3-4286-AC02-153EFE6AA7D5}"/>
              </a:ext>
            </a:extLst>
          </p:cNvPr>
          <p:cNvPicPr>
            <a:picLocks noChangeAspect="1"/>
          </p:cNvPicPr>
          <p:nvPr/>
        </p:nvPicPr>
        <p:blipFill>
          <a:blip r:embed="rId2"/>
          <a:stretch>
            <a:fillRect/>
          </a:stretch>
        </p:blipFill>
        <p:spPr>
          <a:xfrm>
            <a:off x="5077188" y="668511"/>
            <a:ext cx="2555014" cy="4474989"/>
          </a:xfrm>
          <a:prstGeom prst="rect">
            <a:avLst/>
          </a:prstGeom>
        </p:spPr>
      </p:pic>
    </p:spTree>
    <p:extLst>
      <p:ext uri="{BB962C8B-B14F-4D97-AF65-F5344CB8AC3E}">
        <p14:creationId xmlns:p14="http://schemas.microsoft.com/office/powerpoint/2010/main" val="2806488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53DC9B-3917-44B4-8011-F171438A97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54</a:t>
            </a:fld>
            <a:endParaRPr lang="en-IN"/>
          </a:p>
        </p:txBody>
      </p:sp>
      <p:sp>
        <p:nvSpPr>
          <p:cNvPr id="3" name="Text Placeholder 2">
            <a:extLst>
              <a:ext uri="{FF2B5EF4-FFF2-40B4-BE49-F238E27FC236}">
                <a16:creationId xmlns:a16="http://schemas.microsoft.com/office/drawing/2014/main" id="{64FAF0CE-CECB-4255-A766-3E3DD1317A27}"/>
              </a:ext>
            </a:extLst>
          </p:cNvPr>
          <p:cNvSpPr>
            <a:spLocks noGrp="1"/>
          </p:cNvSpPr>
          <p:nvPr>
            <p:ph type="body" idx="1"/>
          </p:nvPr>
        </p:nvSpPr>
        <p:spPr>
          <a:xfrm>
            <a:off x="253028" y="1014292"/>
            <a:ext cx="2713010" cy="2568255"/>
          </a:xfrm>
        </p:spPr>
        <p:txBody>
          <a:bodyPr/>
          <a:lstStyle/>
          <a:p>
            <a:r>
              <a:rPr lang="en-US" sz="1200" dirty="0"/>
              <a:t>Location of the food delivery, time for delivery, amount. The are options to add request for the order, No Contact Delivery etc. Also, option to add a tip, offers are listed. Total amount and Proceed to Pay button, below is the home, profile and cart icons.</a:t>
            </a:r>
          </a:p>
        </p:txBody>
      </p:sp>
      <p:sp>
        <p:nvSpPr>
          <p:cNvPr id="4" name="Title 3">
            <a:extLst>
              <a:ext uri="{FF2B5EF4-FFF2-40B4-BE49-F238E27FC236}">
                <a16:creationId xmlns:a16="http://schemas.microsoft.com/office/drawing/2014/main" id="{9A928F31-4A58-4EB7-905B-E177C16CB147}"/>
              </a:ext>
            </a:extLst>
          </p:cNvPr>
          <p:cNvSpPr>
            <a:spLocks noGrp="1"/>
          </p:cNvSpPr>
          <p:nvPr>
            <p:ph type="title"/>
          </p:nvPr>
        </p:nvSpPr>
        <p:spPr/>
        <p:txBody>
          <a:bodyPr/>
          <a:lstStyle/>
          <a:p>
            <a:r>
              <a:rPr lang="en-US" dirty="0"/>
              <a:t>Final Cart view with offers </a:t>
            </a:r>
          </a:p>
        </p:txBody>
      </p:sp>
      <p:pic>
        <p:nvPicPr>
          <p:cNvPr id="6" name="Picture 5">
            <a:extLst>
              <a:ext uri="{FF2B5EF4-FFF2-40B4-BE49-F238E27FC236}">
                <a16:creationId xmlns:a16="http://schemas.microsoft.com/office/drawing/2014/main" id="{A0E869A1-3D31-4420-82C2-F84826FE2129}"/>
              </a:ext>
            </a:extLst>
          </p:cNvPr>
          <p:cNvPicPr>
            <a:picLocks noChangeAspect="1"/>
          </p:cNvPicPr>
          <p:nvPr/>
        </p:nvPicPr>
        <p:blipFill>
          <a:blip r:embed="rId2"/>
          <a:stretch>
            <a:fillRect/>
          </a:stretch>
        </p:blipFill>
        <p:spPr>
          <a:xfrm>
            <a:off x="5622438" y="727201"/>
            <a:ext cx="2693961" cy="4413517"/>
          </a:xfrm>
          <a:prstGeom prst="rect">
            <a:avLst/>
          </a:prstGeom>
        </p:spPr>
      </p:pic>
    </p:spTree>
    <p:extLst>
      <p:ext uri="{BB962C8B-B14F-4D97-AF65-F5344CB8AC3E}">
        <p14:creationId xmlns:p14="http://schemas.microsoft.com/office/powerpoint/2010/main" val="2097203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C03D0A-4F85-4D5F-9588-50047E0DF2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55</a:t>
            </a:fld>
            <a:endParaRPr lang="en-IN"/>
          </a:p>
        </p:txBody>
      </p:sp>
      <p:sp>
        <p:nvSpPr>
          <p:cNvPr id="3" name="Text Placeholder 2">
            <a:extLst>
              <a:ext uri="{FF2B5EF4-FFF2-40B4-BE49-F238E27FC236}">
                <a16:creationId xmlns:a16="http://schemas.microsoft.com/office/drawing/2014/main" id="{61C69895-F910-49EF-BE83-3DB6B15F1074}"/>
              </a:ext>
            </a:extLst>
          </p:cNvPr>
          <p:cNvSpPr>
            <a:spLocks noGrp="1"/>
          </p:cNvSpPr>
          <p:nvPr>
            <p:ph type="body" idx="1"/>
          </p:nvPr>
        </p:nvSpPr>
        <p:spPr>
          <a:xfrm>
            <a:off x="253027" y="1021976"/>
            <a:ext cx="2736062" cy="3258031"/>
          </a:xfrm>
        </p:spPr>
        <p:txBody>
          <a:bodyPr/>
          <a:lstStyle/>
          <a:p>
            <a:r>
              <a:rPr lang="en-US" sz="1200" dirty="0"/>
              <a:t>Delivery location- with edit option, bill amount and time for delivery. Below are listed the payment options like the preferred mode of payment used by the user frequently also other options like Credit/Debit and wallet options are listed. There are options to go to home, profile and cart page back. Also, a back button at top left.</a:t>
            </a:r>
          </a:p>
        </p:txBody>
      </p:sp>
      <p:sp>
        <p:nvSpPr>
          <p:cNvPr id="4" name="Title 3">
            <a:extLst>
              <a:ext uri="{FF2B5EF4-FFF2-40B4-BE49-F238E27FC236}">
                <a16:creationId xmlns:a16="http://schemas.microsoft.com/office/drawing/2014/main" id="{0A34F524-AF73-4DCE-8C1E-0899256ECCF6}"/>
              </a:ext>
            </a:extLst>
          </p:cNvPr>
          <p:cNvSpPr>
            <a:spLocks noGrp="1"/>
          </p:cNvSpPr>
          <p:nvPr>
            <p:ph type="title"/>
          </p:nvPr>
        </p:nvSpPr>
        <p:spPr/>
        <p:txBody>
          <a:bodyPr/>
          <a:lstStyle/>
          <a:p>
            <a:r>
              <a:rPr lang="en-US" dirty="0"/>
              <a:t>Payment Page</a:t>
            </a:r>
          </a:p>
        </p:txBody>
      </p:sp>
      <p:pic>
        <p:nvPicPr>
          <p:cNvPr id="6" name="Picture 5">
            <a:extLst>
              <a:ext uri="{FF2B5EF4-FFF2-40B4-BE49-F238E27FC236}">
                <a16:creationId xmlns:a16="http://schemas.microsoft.com/office/drawing/2014/main" id="{C9087A83-6BD2-4C00-B797-6839FF1F47D6}"/>
              </a:ext>
            </a:extLst>
          </p:cNvPr>
          <p:cNvPicPr>
            <a:picLocks noChangeAspect="1"/>
          </p:cNvPicPr>
          <p:nvPr/>
        </p:nvPicPr>
        <p:blipFill>
          <a:blip r:embed="rId2"/>
          <a:stretch>
            <a:fillRect/>
          </a:stretch>
        </p:blipFill>
        <p:spPr>
          <a:xfrm>
            <a:off x="5276532" y="753035"/>
            <a:ext cx="2617369" cy="4390465"/>
          </a:xfrm>
          <a:prstGeom prst="rect">
            <a:avLst/>
          </a:prstGeom>
        </p:spPr>
      </p:pic>
    </p:spTree>
    <p:extLst>
      <p:ext uri="{BB962C8B-B14F-4D97-AF65-F5344CB8AC3E}">
        <p14:creationId xmlns:p14="http://schemas.microsoft.com/office/powerpoint/2010/main" val="2586380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AF9F6-B713-4477-BAC8-159349C54E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56</a:t>
            </a:fld>
            <a:endParaRPr lang="en-IN"/>
          </a:p>
        </p:txBody>
      </p:sp>
      <p:sp>
        <p:nvSpPr>
          <p:cNvPr id="3" name="Text Placeholder 2">
            <a:extLst>
              <a:ext uri="{FF2B5EF4-FFF2-40B4-BE49-F238E27FC236}">
                <a16:creationId xmlns:a16="http://schemas.microsoft.com/office/drawing/2014/main" id="{86A55D2E-3187-4C97-87F8-EE08D143530A}"/>
              </a:ext>
            </a:extLst>
          </p:cNvPr>
          <p:cNvSpPr>
            <a:spLocks noGrp="1"/>
          </p:cNvSpPr>
          <p:nvPr>
            <p:ph type="body" idx="1"/>
          </p:nvPr>
        </p:nvSpPr>
        <p:spPr>
          <a:xfrm>
            <a:off x="191554" y="1167973"/>
            <a:ext cx="2597749" cy="3219610"/>
          </a:xfrm>
        </p:spPr>
        <p:txBody>
          <a:bodyPr/>
          <a:lstStyle/>
          <a:p>
            <a:r>
              <a:rPr lang="en-US" sz="1400" dirty="0"/>
              <a:t>This page is to track the delivery of the items, it shows the progress bar of the status of the order, in a map it shows the route that the delivery a, agent is taking up. Also, there is option to Call Agent, Restaurant people and customer care. Below home, profile and cart icons </a:t>
            </a:r>
          </a:p>
        </p:txBody>
      </p:sp>
      <p:sp>
        <p:nvSpPr>
          <p:cNvPr id="4" name="Title 3">
            <a:extLst>
              <a:ext uri="{FF2B5EF4-FFF2-40B4-BE49-F238E27FC236}">
                <a16:creationId xmlns:a16="http://schemas.microsoft.com/office/drawing/2014/main" id="{B2343505-B965-4E87-8889-D52BA02916E2}"/>
              </a:ext>
            </a:extLst>
          </p:cNvPr>
          <p:cNvSpPr>
            <a:spLocks noGrp="1"/>
          </p:cNvSpPr>
          <p:nvPr>
            <p:ph type="title"/>
          </p:nvPr>
        </p:nvSpPr>
        <p:spPr/>
        <p:txBody>
          <a:bodyPr/>
          <a:lstStyle/>
          <a:p>
            <a:r>
              <a:rPr lang="en-US" dirty="0"/>
              <a:t>Delivery Tracker</a:t>
            </a:r>
          </a:p>
        </p:txBody>
      </p:sp>
      <p:pic>
        <p:nvPicPr>
          <p:cNvPr id="6" name="Picture 5">
            <a:extLst>
              <a:ext uri="{FF2B5EF4-FFF2-40B4-BE49-F238E27FC236}">
                <a16:creationId xmlns:a16="http://schemas.microsoft.com/office/drawing/2014/main" id="{A2A69DF6-5459-4966-B626-B7DEE05804D3}"/>
              </a:ext>
            </a:extLst>
          </p:cNvPr>
          <p:cNvPicPr>
            <a:picLocks noChangeAspect="1"/>
          </p:cNvPicPr>
          <p:nvPr/>
        </p:nvPicPr>
        <p:blipFill>
          <a:blip r:embed="rId2"/>
          <a:stretch>
            <a:fillRect/>
          </a:stretch>
        </p:blipFill>
        <p:spPr>
          <a:xfrm>
            <a:off x="4572000" y="722299"/>
            <a:ext cx="3266231" cy="4106155"/>
          </a:xfrm>
          <a:prstGeom prst="rect">
            <a:avLst/>
          </a:prstGeom>
        </p:spPr>
      </p:pic>
    </p:spTree>
    <p:extLst>
      <p:ext uri="{BB962C8B-B14F-4D97-AF65-F5344CB8AC3E}">
        <p14:creationId xmlns:p14="http://schemas.microsoft.com/office/powerpoint/2010/main" val="1611179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5D419F-3CB5-4F84-9853-5C28A7651A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57</a:t>
            </a:fld>
            <a:endParaRPr lang="en-IN"/>
          </a:p>
        </p:txBody>
      </p:sp>
      <p:sp>
        <p:nvSpPr>
          <p:cNvPr id="3" name="Text Placeholder 2">
            <a:extLst>
              <a:ext uri="{FF2B5EF4-FFF2-40B4-BE49-F238E27FC236}">
                <a16:creationId xmlns:a16="http://schemas.microsoft.com/office/drawing/2014/main" id="{13876F38-CA26-4969-836C-8D989AC93953}"/>
              </a:ext>
            </a:extLst>
          </p:cNvPr>
          <p:cNvSpPr>
            <a:spLocks noGrp="1"/>
          </p:cNvSpPr>
          <p:nvPr>
            <p:ph type="body" idx="1"/>
          </p:nvPr>
        </p:nvSpPr>
        <p:spPr>
          <a:xfrm>
            <a:off x="316679" y="1337022"/>
            <a:ext cx="3340921" cy="2360786"/>
          </a:xfrm>
        </p:spPr>
        <p:txBody>
          <a:bodyPr/>
          <a:lstStyle/>
          <a:p>
            <a:r>
              <a:rPr lang="en-US" sz="1400" dirty="0"/>
              <a:t>This page come after order is placed and delivered, for the users to provide their feedback for the delivery and the food. Also, Help option is there at the top right to seek any help about the order.</a:t>
            </a:r>
          </a:p>
        </p:txBody>
      </p:sp>
      <p:sp>
        <p:nvSpPr>
          <p:cNvPr id="4" name="Title 3">
            <a:extLst>
              <a:ext uri="{FF2B5EF4-FFF2-40B4-BE49-F238E27FC236}">
                <a16:creationId xmlns:a16="http://schemas.microsoft.com/office/drawing/2014/main" id="{B4D6AE28-2FD0-4783-905A-E4D3CC7EF3BC}"/>
              </a:ext>
            </a:extLst>
          </p:cNvPr>
          <p:cNvSpPr>
            <a:spLocks noGrp="1"/>
          </p:cNvSpPr>
          <p:nvPr>
            <p:ph type="title"/>
          </p:nvPr>
        </p:nvSpPr>
        <p:spPr/>
        <p:txBody>
          <a:bodyPr/>
          <a:lstStyle/>
          <a:p>
            <a:r>
              <a:rPr lang="en-US" dirty="0"/>
              <a:t>Ratings Page</a:t>
            </a:r>
          </a:p>
        </p:txBody>
      </p:sp>
      <p:pic>
        <p:nvPicPr>
          <p:cNvPr id="6" name="Picture 5">
            <a:extLst>
              <a:ext uri="{FF2B5EF4-FFF2-40B4-BE49-F238E27FC236}">
                <a16:creationId xmlns:a16="http://schemas.microsoft.com/office/drawing/2014/main" id="{FD02E432-B8CF-428D-8E3E-57756342C266}"/>
              </a:ext>
            </a:extLst>
          </p:cNvPr>
          <p:cNvPicPr>
            <a:picLocks noChangeAspect="1"/>
          </p:cNvPicPr>
          <p:nvPr/>
        </p:nvPicPr>
        <p:blipFill>
          <a:blip r:embed="rId2"/>
          <a:stretch>
            <a:fillRect/>
          </a:stretch>
        </p:blipFill>
        <p:spPr>
          <a:xfrm>
            <a:off x="4280150" y="630091"/>
            <a:ext cx="3764887" cy="4411016"/>
          </a:xfrm>
          <a:prstGeom prst="rect">
            <a:avLst/>
          </a:prstGeom>
        </p:spPr>
      </p:pic>
    </p:spTree>
    <p:extLst>
      <p:ext uri="{BB962C8B-B14F-4D97-AF65-F5344CB8AC3E}">
        <p14:creationId xmlns:p14="http://schemas.microsoft.com/office/powerpoint/2010/main" val="2924861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57"/>
          <p:cNvSpPr txBox="1">
            <a:spLocks noGrp="1"/>
          </p:cNvSpPr>
          <p:nvPr>
            <p:ph type="title"/>
          </p:nvPr>
        </p:nvSpPr>
        <p:spPr>
          <a:xfrm>
            <a:off x="618150" y="220900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7: Wireframing and Prototyping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Start Page</a:t>
            </a:r>
            <a:endParaRPr dirty="0"/>
          </a:p>
        </p:txBody>
      </p:sp>
      <p:sp>
        <p:nvSpPr>
          <p:cNvPr id="784" name="Google Shape;784;p58"/>
          <p:cNvSpPr/>
          <p:nvPr/>
        </p:nvSpPr>
        <p:spPr>
          <a:xfrm>
            <a:off x="4235657" y="608981"/>
            <a:ext cx="3125648" cy="4391113"/>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B595E3FB-38AF-447E-88CA-1298820DEA51}"/>
              </a:ext>
            </a:extLst>
          </p:cNvPr>
          <p:cNvPicPr>
            <a:picLocks noChangeAspect="1"/>
          </p:cNvPicPr>
          <p:nvPr/>
        </p:nvPicPr>
        <p:blipFill>
          <a:blip r:embed="rId3"/>
          <a:stretch>
            <a:fillRect/>
          </a:stretch>
        </p:blipFill>
        <p:spPr>
          <a:xfrm>
            <a:off x="4572000" y="652348"/>
            <a:ext cx="2321720" cy="4304378"/>
          </a:xfrm>
          <a:prstGeom prst="rect">
            <a:avLst/>
          </a:prstGeom>
        </p:spPr>
      </p:pic>
      <p:sp>
        <p:nvSpPr>
          <p:cNvPr id="9" name="TextBox 8">
            <a:extLst>
              <a:ext uri="{FF2B5EF4-FFF2-40B4-BE49-F238E27FC236}">
                <a16:creationId xmlns:a16="http://schemas.microsoft.com/office/drawing/2014/main" id="{4BA0CA71-E0D3-4FDE-88F1-E52C4F67F20D}"/>
              </a:ext>
            </a:extLst>
          </p:cNvPr>
          <p:cNvSpPr txBox="1"/>
          <p:nvPr/>
        </p:nvSpPr>
        <p:spPr>
          <a:xfrm>
            <a:off x="620263" y="1575227"/>
            <a:ext cx="2321720" cy="954107"/>
          </a:xfrm>
          <a:prstGeom prst="rect">
            <a:avLst/>
          </a:prstGeom>
          <a:noFill/>
        </p:spPr>
        <p:txBody>
          <a:bodyPr wrap="square">
            <a:spAutoFit/>
          </a:bodyPr>
          <a:lstStyle/>
          <a:p>
            <a:r>
              <a:rPr lang="en-US" dirty="0"/>
              <a:t>Start page for the users after the app is downloaded and opened before login.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3" name="Text Placeholder 2">
            <a:extLst>
              <a:ext uri="{FF2B5EF4-FFF2-40B4-BE49-F238E27FC236}">
                <a16:creationId xmlns:a16="http://schemas.microsoft.com/office/drawing/2014/main" id="{789527C3-A8DA-C7C3-176B-6702F9AF831A}"/>
              </a:ext>
            </a:extLst>
          </p:cNvPr>
          <p:cNvSpPr>
            <a:spLocks noGrp="1"/>
          </p:cNvSpPr>
          <p:nvPr>
            <p:ph type="body" idx="1"/>
          </p:nvPr>
        </p:nvSpPr>
        <p:spPr>
          <a:xfrm>
            <a:off x="0" y="666308"/>
            <a:ext cx="9144000" cy="4477192"/>
          </a:xfrm>
        </p:spPr>
        <p:txBody>
          <a:bodyPr/>
          <a:lstStyle/>
          <a:p>
            <a:pPr marL="514350" indent="-285750" algn="l">
              <a:buFont typeface="Arial" panose="020B0604020202020204" pitchFamily="34" charset="0"/>
              <a:buChar char="•"/>
            </a:pPr>
            <a:r>
              <a:rPr lang="en-IN" b="1" dirty="0">
                <a:latin typeface="+mj-lt"/>
              </a:rPr>
              <a:t>Bargaining Power of Buyers: Strong Force</a:t>
            </a:r>
          </a:p>
          <a:p>
            <a:pPr marL="228600" indent="0" algn="l"/>
            <a:r>
              <a:rPr lang="en-IN" dirty="0">
                <a:latin typeface="+mj-lt"/>
              </a:rPr>
              <a:t>Cost of switching is low, Highly price sensitive market with existing players of </a:t>
            </a:r>
            <a:r>
              <a:rPr lang="en-IN" dirty="0" err="1">
                <a:latin typeface="+mj-lt"/>
              </a:rPr>
              <a:t>Swiggy</a:t>
            </a:r>
            <a:r>
              <a:rPr lang="en-IN" dirty="0">
                <a:latin typeface="+mj-lt"/>
              </a:rPr>
              <a:t> and Zomato. </a:t>
            </a:r>
          </a:p>
          <a:p>
            <a:pPr marL="228600" indent="0" algn="l"/>
            <a:r>
              <a:rPr lang="en-IN" dirty="0">
                <a:latin typeface="+mj-lt"/>
              </a:rPr>
              <a:t>Availability of substitutes: Home Cooks, Home Chefs, Local Restaurants.</a:t>
            </a:r>
          </a:p>
          <a:p>
            <a:pPr marL="514350" indent="-285750" algn="l">
              <a:buFont typeface="Arial" panose="020B0604020202020204" pitchFamily="34" charset="0"/>
              <a:buChar char="•"/>
            </a:pPr>
            <a:r>
              <a:rPr lang="en-IN" b="1" dirty="0">
                <a:latin typeface="+mj-lt"/>
              </a:rPr>
              <a:t>Bargaining Power of Suppliers: Moderate Force</a:t>
            </a:r>
          </a:p>
          <a:p>
            <a:pPr marL="228600" indent="0" algn="l"/>
            <a:r>
              <a:rPr lang="en-IN" dirty="0">
                <a:latin typeface="+mj-lt"/>
              </a:rPr>
              <a:t>Until user is hooked to our platform we have low supplier bargaining power. </a:t>
            </a:r>
          </a:p>
          <a:p>
            <a:pPr marL="228600" indent="0" algn="l"/>
            <a:r>
              <a:rPr lang="en-IN" dirty="0">
                <a:latin typeface="+mj-lt"/>
              </a:rPr>
              <a:t>Local Gated Apartment Home Chefs are operating their own small enclosed home chef models. Need to break this network and onboard both </a:t>
            </a:r>
            <a:r>
              <a:rPr lang="en-IN" dirty="0" err="1">
                <a:latin typeface="+mj-lt"/>
              </a:rPr>
              <a:t>multisides</a:t>
            </a:r>
            <a:r>
              <a:rPr lang="en-IN" dirty="0">
                <a:latin typeface="+mj-lt"/>
              </a:rPr>
              <a:t> on our platform.</a:t>
            </a:r>
          </a:p>
          <a:p>
            <a:pPr marL="228600" indent="0" algn="l"/>
            <a:r>
              <a:rPr lang="en-IN" dirty="0">
                <a:latin typeface="+mj-lt"/>
              </a:rPr>
              <a:t>Need of Volume of Orders to Suppliers- Cloud Kitchens using our services, but some fine dining restaurants not very much dependent on our platform. Thus Moderate Force.</a:t>
            </a:r>
          </a:p>
          <a:p>
            <a:pPr marL="228600" indent="0" algn="l"/>
            <a:endParaRPr lang="en-IN" dirty="0">
              <a:latin typeface="+mj-lt"/>
            </a:endParaRPr>
          </a:p>
        </p:txBody>
      </p:sp>
      <p:sp>
        <p:nvSpPr>
          <p:cNvPr id="635" name="Google Shape;635;p37"/>
          <p:cNvSpPr txBox="1">
            <a:spLocks noGrp="1"/>
          </p:cNvSpPr>
          <p:nvPr>
            <p:ph type="title"/>
          </p:nvPr>
        </p:nvSpPr>
        <p:spPr>
          <a:xfrm>
            <a:off x="316679" y="79829"/>
            <a:ext cx="5206007" cy="4730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Porter's Five Forces Analysis</a:t>
            </a:r>
            <a:endParaRPr dirty="0"/>
          </a:p>
        </p:txBody>
      </p:sp>
    </p:spTree>
    <p:extLst>
      <p:ext uri="{BB962C8B-B14F-4D97-AF65-F5344CB8AC3E}">
        <p14:creationId xmlns:p14="http://schemas.microsoft.com/office/powerpoint/2010/main" val="1591979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Login Page</a:t>
            </a:r>
            <a:endParaRPr dirty="0"/>
          </a:p>
        </p:txBody>
      </p:sp>
      <p:sp>
        <p:nvSpPr>
          <p:cNvPr id="784" name="Google Shape;784;p58"/>
          <p:cNvSpPr/>
          <p:nvPr/>
        </p:nvSpPr>
        <p:spPr>
          <a:xfrm>
            <a:off x="4226217" y="714616"/>
            <a:ext cx="3188875" cy="4428884"/>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200438C9-830F-49C7-884B-AC35FC9D0692}"/>
              </a:ext>
            </a:extLst>
          </p:cNvPr>
          <p:cNvPicPr>
            <a:picLocks noChangeAspect="1"/>
          </p:cNvPicPr>
          <p:nvPr/>
        </p:nvPicPr>
        <p:blipFill>
          <a:blip r:embed="rId3"/>
          <a:stretch>
            <a:fillRect/>
          </a:stretch>
        </p:blipFill>
        <p:spPr>
          <a:xfrm>
            <a:off x="4469466" y="653143"/>
            <a:ext cx="2571750" cy="4428885"/>
          </a:xfrm>
          <a:prstGeom prst="rect">
            <a:avLst/>
          </a:prstGeom>
        </p:spPr>
      </p:pic>
      <p:sp>
        <p:nvSpPr>
          <p:cNvPr id="9" name="TextBox 8">
            <a:extLst>
              <a:ext uri="{FF2B5EF4-FFF2-40B4-BE49-F238E27FC236}">
                <a16:creationId xmlns:a16="http://schemas.microsoft.com/office/drawing/2014/main" id="{AB3BD5D5-AE69-49A0-B0BE-D49F978F251D}"/>
              </a:ext>
            </a:extLst>
          </p:cNvPr>
          <p:cNvSpPr txBox="1"/>
          <p:nvPr/>
        </p:nvSpPr>
        <p:spPr>
          <a:xfrm>
            <a:off x="316679" y="1728908"/>
            <a:ext cx="2050003" cy="2031325"/>
          </a:xfrm>
          <a:prstGeom prst="rect">
            <a:avLst/>
          </a:prstGeom>
          <a:noFill/>
        </p:spPr>
        <p:txBody>
          <a:bodyPr wrap="square">
            <a:spAutoFit/>
          </a:bodyPr>
          <a:lstStyle/>
          <a:p>
            <a:pPr marL="0" lvl="0" indent="0" algn="l" rtl="0">
              <a:spcBef>
                <a:spcPts val="0"/>
              </a:spcBef>
              <a:spcAft>
                <a:spcPts val="0"/>
              </a:spcAft>
              <a:buNone/>
            </a:pPr>
            <a:r>
              <a:rPr lang="en-US" dirty="0"/>
              <a:t>Login Page, allows user to login with their registered phone, if the phone is not registered users will be directed to the next Sign-Up page, also option is there to login with Google, </a:t>
            </a:r>
            <a:r>
              <a:rPr lang="en-US" dirty="0" err="1"/>
              <a:t>facebook</a:t>
            </a:r>
            <a:r>
              <a:rPr lang="en-US" dirty="0"/>
              <a:t> etc.</a:t>
            </a:r>
          </a:p>
        </p:txBody>
      </p:sp>
    </p:spTree>
    <p:extLst>
      <p:ext uri="{BB962C8B-B14F-4D97-AF65-F5344CB8AC3E}">
        <p14:creationId xmlns:p14="http://schemas.microsoft.com/office/powerpoint/2010/main" val="2552848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Sign Up</a:t>
            </a:r>
            <a:endParaRPr dirty="0"/>
          </a:p>
        </p:txBody>
      </p:sp>
      <p:sp>
        <p:nvSpPr>
          <p:cNvPr id="784" name="Google Shape;784;p58"/>
          <p:cNvSpPr/>
          <p:nvPr/>
        </p:nvSpPr>
        <p:spPr>
          <a:xfrm>
            <a:off x="4187797" y="708150"/>
            <a:ext cx="3142771" cy="443535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TextBox 10">
            <a:extLst>
              <a:ext uri="{FF2B5EF4-FFF2-40B4-BE49-F238E27FC236}">
                <a16:creationId xmlns:a16="http://schemas.microsoft.com/office/drawing/2014/main" id="{AF2DD6CB-D841-44C8-A98D-DFE12DFD4D5B}"/>
              </a:ext>
            </a:extLst>
          </p:cNvPr>
          <p:cNvSpPr txBox="1"/>
          <p:nvPr/>
        </p:nvSpPr>
        <p:spPr>
          <a:xfrm>
            <a:off x="553250" y="1137236"/>
            <a:ext cx="2151530" cy="954107"/>
          </a:xfrm>
          <a:prstGeom prst="rect">
            <a:avLst/>
          </a:prstGeom>
          <a:noFill/>
        </p:spPr>
        <p:txBody>
          <a:bodyPr wrap="square">
            <a:spAutoFit/>
          </a:bodyPr>
          <a:lstStyle/>
          <a:p>
            <a:pPr marL="0" lvl="0" indent="0" algn="l" rtl="0">
              <a:spcBef>
                <a:spcPts val="0"/>
              </a:spcBef>
              <a:spcAft>
                <a:spcPts val="0"/>
              </a:spcAft>
              <a:buNone/>
            </a:pPr>
            <a:r>
              <a:rPr lang="en-US" dirty="0"/>
              <a:t>Sign-up page, for new numbers, it will ask for the Name, email id and register the user.</a:t>
            </a:r>
          </a:p>
        </p:txBody>
      </p:sp>
      <p:pic>
        <p:nvPicPr>
          <p:cNvPr id="8" name="Picture 7">
            <a:extLst>
              <a:ext uri="{FF2B5EF4-FFF2-40B4-BE49-F238E27FC236}">
                <a16:creationId xmlns:a16="http://schemas.microsoft.com/office/drawing/2014/main" id="{C8754394-6EEA-47AC-94C4-916DD51531F2}"/>
              </a:ext>
            </a:extLst>
          </p:cNvPr>
          <p:cNvPicPr>
            <a:picLocks noChangeAspect="1"/>
          </p:cNvPicPr>
          <p:nvPr/>
        </p:nvPicPr>
        <p:blipFill>
          <a:blip r:embed="rId3"/>
          <a:stretch>
            <a:fillRect/>
          </a:stretch>
        </p:blipFill>
        <p:spPr>
          <a:xfrm>
            <a:off x="4459561" y="708149"/>
            <a:ext cx="2602066" cy="4435351"/>
          </a:xfrm>
          <a:prstGeom prst="rect">
            <a:avLst/>
          </a:prstGeom>
        </p:spPr>
      </p:pic>
    </p:spTree>
    <p:extLst>
      <p:ext uri="{BB962C8B-B14F-4D97-AF65-F5344CB8AC3E}">
        <p14:creationId xmlns:p14="http://schemas.microsoft.com/office/powerpoint/2010/main" val="384488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Profile Page</a:t>
            </a:r>
            <a:endParaRPr dirty="0"/>
          </a:p>
        </p:txBody>
      </p:sp>
      <p:sp>
        <p:nvSpPr>
          <p:cNvPr id="784" name="Google Shape;784;p58"/>
          <p:cNvSpPr/>
          <p:nvPr/>
        </p:nvSpPr>
        <p:spPr>
          <a:xfrm>
            <a:off x="5309667" y="706930"/>
            <a:ext cx="3027755" cy="4303059"/>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F41032E-C59A-4EC5-99E6-55810BD87A0B}"/>
              </a:ext>
            </a:extLst>
          </p:cNvPr>
          <p:cNvPicPr>
            <a:picLocks noChangeAspect="1"/>
          </p:cNvPicPr>
          <p:nvPr/>
        </p:nvPicPr>
        <p:blipFill>
          <a:blip r:embed="rId3"/>
          <a:stretch>
            <a:fillRect/>
          </a:stretch>
        </p:blipFill>
        <p:spPr>
          <a:xfrm>
            <a:off x="5438473" y="706930"/>
            <a:ext cx="2616218" cy="4303058"/>
          </a:xfrm>
          <a:prstGeom prst="rect">
            <a:avLst/>
          </a:prstGeom>
        </p:spPr>
      </p:pic>
      <p:sp>
        <p:nvSpPr>
          <p:cNvPr id="4" name="TextBox 3">
            <a:extLst>
              <a:ext uri="{FF2B5EF4-FFF2-40B4-BE49-F238E27FC236}">
                <a16:creationId xmlns:a16="http://schemas.microsoft.com/office/drawing/2014/main" id="{7518F80D-C510-4352-AEDA-BBCBD3FB0674}"/>
              </a:ext>
            </a:extLst>
          </p:cNvPr>
          <p:cNvSpPr txBox="1"/>
          <p:nvPr/>
        </p:nvSpPr>
        <p:spPr>
          <a:xfrm>
            <a:off x="545566" y="1186755"/>
            <a:ext cx="2274474" cy="1384995"/>
          </a:xfrm>
          <a:prstGeom prst="rect">
            <a:avLst/>
          </a:prstGeom>
          <a:noFill/>
        </p:spPr>
        <p:txBody>
          <a:bodyPr wrap="square" rtlCol="0">
            <a:spAutoFit/>
          </a:bodyPr>
          <a:lstStyle/>
          <a:p>
            <a:r>
              <a:rPr lang="en-US" dirty="0"/>
              <a:t>It is the user profile page, which contains details about the user also, navigation to the different  sections like account, address, subscription etc.</a:t>
            </a:r>
          </a:p>
        </p:txBody>
      </p:sp>
    </p:spTree>
    <p:extLst>
      <p:ext uri="{BB962C8B-B14F-4D97-AF65-F5344CB8AC3E}">
        <p14:creationId xmlns:p14="http://schemas.microsoft.com/office/powerpoint/2010/main" val="2462211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Order History</a:t>
            </a:r>
            <a:endParaRPr dirty="0"/>
          </a:p>
        </p:txBody>
      </p:sp>
      <p:sp>
        <p:nvSpPr>
          <p:cNvPr id="784" name="Google Shape;784;p58"/>
          <p:cNvSpPr/>
          <p:nvPr/>
        </p:nvSpPr>
        <p:spPr>
          <a:xfrm>
            <a:off x="4917782" y="630091"/>
            <a:ext cx="3857383" cy="4364732"/>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2DFBC24-0E76-422E-84AC-142970AECD28}"/>
              </a:ext>
            </a:extLst>
          </p:cNvPr>
          <p:cNvPicPr>
            <a:picLocks noChangeAspect="1"/>
          </p:cNvPicPr>
          <p:nvPr/>
        </p:nvPicPr>
        <p:blipFill>
          <a:blip r:embed="rId3"/>
          <a:stretch>
            <a:fillRect/>
          </a:stretch>
        </p:blipFill>
        <p:spPr>
          <a:xfrm>
            <a:off x="5668226" y="626432"/>
            <a:ext cx="2356493" cy="4368391"/>
          </a:xfrm>
          <a:prstGeom prst="rect">
            <a:avLst/>
          </a:prstGeom>
        </p:spPr>
      </p:pic>
      <p:sp>
        <p:nvSpPr>
          <p:cNvPr id="5" name="TextBox 4">
            <a:extLst>
              <a:ext uri="{FF2B5EF4-FFF2-40B4-BE49-F238E27FC236}">
                <a16:creationId xmlns:a16="http://schemas.microsoft.com/office/drawing/2014/main" id="{DB888D2A-7D6B-46E6-AB7F-DD575C7922C4}"/>
              </a:ext>
            </a:extLst>
          </p:cNvPr>
          <p:cNvSpPr txBox="1"/>
          <p:nvPr/>
        </p:nvSpPr>
        <p:spPr>
          <a:xfrm>
            <a:off x="852928" y="1137237"/>
            <a:ext cx="1636699" cy="2031325"/>
          </a:xfrm>
          <a:prstGeom prst="rect">
            <a:avLst/>
          </a:prstGeom>
          <a:noFill/>
        </p:spPr>
        <p:txBody>
          <a:bodyPr wrap="square" rtlCol="0">
            <a:spAutoFit/>
          </a:bodyPr>
          <a:lstStyle/>
          <a:p>
            <a:r>
              <a:rPr lang="en-US" dirty="0"/>
              <a:t>This page shows the order history of the user with options for using this order for reordering, set this order as recurring and rate the order.</a:t>
            </a:r>
          </a:p>
        </p:txBody>
      </p:sp>
    </p:spTree>
    <p:extLst>
      <p:ext uri="{BB962C8B-B14F-4D97-AF65-F5344CB8AC3E}">
        <p14:creationId xmlns:p14="http://schemas.microsoft.com/office/powerpoint/2010/main" val="42679341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Rate the Order</a:t>
            </a:r>
            <a:endParaRPr dirty="0"/>
          </a:p>
        </p:txBody>
      </p:sp>
      <p:sp>
        <p:nvSpPr>
          <p:cNvPr id="784" name="Google Shape;784;p58"/>
          <p:cNvSpPr/>
          <p:nvPr/>
        </p:nvSpPr>
        <p:spPr>
          <a:xfrm>
            <a:off x="4779469" y="729984"/>
            <a:ext cx="3465498" cy="4413516"/>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CD446E0-BE46-42D9-B5EA-20ADCD00D0EC}"/>
              </a:ext>
            </a:extLst>
          </p:cNvPr>
          <p:cNvPicPr>
            <a:picLocks noChangeAspect="1"/>
          </p:cNvPicPr>
          <p:nvPr/>
        </p:nvPicPr>
        <p:blipFill>
          <a:blip r:embed="rId3"/>
          <a:stretch>
            <a:fillRect/>
          </a:stretch>
        </p:blipFill>
        <p:spPr>
          <a:xfrm>
            <a:off x="5138326" y="729984"/>
            <a:ext cx="2643853" cy="4413516"/>
          </a:xfrm>
          <a:prstGeom prst="rect">
            <a:avLst/>
          </a:prstGeom>
        </p:spPr>
      </p:pic>
      <p:sp>
        <p:nvSpPr>
          <p:cNvPr id="4" name="TextBox 3">
            <a:extLst>
              <a:ext uri="{FF2B5EF4-FFF2-40B4-BE49-F238E27FC236}">
                <a16:creationId xmlns:a16="http://schemas.microsoft.com/office/drawing/2014/main" id="{77F6073F-7A21-4232-88B5-3C49ECBF6D82}"/>
              </a:ext>
            </a:extLst>
          </p:cNvPr>
          <p:cNvSpPr txBox="1"/>
          <p:nvPr/>
        </p:nvSpPr>
        <p:spPr>
          <a:xfrm>
            <a:off x="637774" y="1406178"/>
            <a:ext cx="2520363" cy="738664"/>
          </a:xfrm>
          <a:prstGeom prst="rect">
            <a:avLst/>
          </a:prstGeom>
          <a:noFill/>
        </p:spPr>
        <p:txBody>
          <a:bodyPr wrap="square" rtlCol="0">
            <a:spAutoFit/>
          </a:bodyPr>
          <a:lstStyle/>
          <a:p>
            <a:r>
              <a:rPr lang="en-US" dirty="0"/>
              <a:t>Rate the delivery and the food item as well, also there is a help link in top right.</a:t>
            </a:r>
          </a:p>
        </p:txBody>
      </p:sp>
    </p:spTree>
    <p:extLst>
      <p:ext uri="{BB962C8B-B14F-4D97-AF65-F5344CB8AC3E}">
        <p14:creationId xmlns:p14="http://schemas.microsoft.com/office/powerpoint/2010/main" val="1242356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Schedule meals </a:t>
            </a:r>
            <a:endParaRPr dirty="0"/>
          </a:p>
        </p:txBody>
      </p:sp>
      <p:sp>
        <p:nvSpPr>
          <p:cNvPr id="784" name="Google Shape;784;p58"/>
          <p:cNvSpPr/>
          <p:nvPr/>
        </p:nvSpPr>
        <p:spPr>
          <a:xfrm>
            <a:off x="4572000" y="691563"/>
            <a:ext cx="3150454" cy="4379899"/>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06B4C3B-B7DF-42E1-8AB9-3CF4744057B0}"/>
              </a:ext>
            </a:extLst>
          </p:cNvPr>
          <p:cNvPicPr>
            <a:picLocks noChangeAspect="1"/>
          </p:cNvPicPr>
          <p:nvPr/>
        </p:nvPicPr>
        <p:blipFill>
          <a:blip r:embed="rId3"/>
          <a:stretch>
            <a:fillRect/>
          </a:stretch>
        </p:blipFill>
        <p:spPr>
          <a:xfrm>
            <a:off x="4788598" y="691562"/>
            <a:ext cx="2609681" cy="4379899"/>
          </a:xfrm>
          <a:prstGeom prst="rect">
            <a:avLst/>
          </a:prstGeom>
        </p:spPr>
      </p:pic>
      <p:sp>
        <p:nvSpPr>
          <p:cNvPr id="4" name="TextBox 3">
            <a:extLst>
              <a:ext uri="{FF2B5EF4-FFF2-40B4-BE49-F238E27FC236}">
                <a16:creationId xmlns:a16="http://schemas.microsoft.com/office/drawing/2014/main" id="{53666927-F6A3-444E-B6FD-CCE48492E21E}"/>
              </a:ext>
            </a:extLst>
          </p:cNvPr>
          <p:cNvSpPr txBox="1"/>
          <p:nvPr/>
        </p:nvSpPr>
        <p:spPr>
          <a:xfrm>
            <a:off x="472567" y="971312"/>
            <a:ext cx="1897957" cy="1600438"/>
          </a:xfrm>
          <a:prstGeom prst="rect">
            <a:avLst/>
          </a:prstGeom>
          <a:noFill/>
        </p:spPr>
        <p:txBody>
          <a:bodyPr wrap="square" rtlCol="0">
            <a:spAutoFit/>
          </a:bodyPr>
          <a:lstStyle/>
          <a:p>
            <a:r>
              <a:rPr lang="en-US" dirty="0"/>
              <a:t>Scheduling the pre order meals as per user’s choice of food items, dates, days, time also there is a reminder option for the user.</a:t>
            </a:r>
          </a:p>
        </p:txBody>
      </p:sp>
    </p:spTree>
    <p:extLst>
      <p:ext uri="{BB962C8B-B14F-4D97-AF65-F5344CB8AC3E}">
        <p14:creationId xmlns:p14="http://schemas.microsoft.com/office/powerpoint/2010/main" val="1291738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Search Page</a:t>
            </a:r>
            <a:endParaRPr dirty="0"/>
          </a:p>
        </p:txBody>
      </p:sp>
      <p:sp>
        <p:nvSpPr>
          <p:cNvPr id="784" name="Google Shape;784;p58"/>
          <p:cNvSpPr/>
          <p:nvPr/>
        </p:nvSpPr>
        <p:spPr>
          <a:xfrm>
            <a:off x="4656378" y="660827"/>
            <a:ext cx="3665430" cy="4482673"/>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C55C4C24-7AA4-456F-9031-FD7C6892E50F}"/>
              </a:ext>
            </a:extLst>
          </p:cNvPr>
          <p:cNvSpPr txBox="1"/>
          <p:nvPr/>
        </p:nvSpPr>
        <p:spPr>
          <a:xfrm>
            <a:off x="565189" y="1186755"/>
            <a:ext cx="2650991" cy="1384995"/>
          </a:xfrm>
          <a:prstGeom prst="rect">
            <a:avLst/>
          </a:prstGeom>
          <a:noFill/>
        </p:spPr>
        <p:txBody>
          <a:bodyPr wrap="square" rtlCol="0">
            <a:spAutoFit/>
          </a:bodyPr>
          <a:lstStyle/>
          <a:p>
            <a:r>
              <a:rPr lang="en-US" dirty="0"/>
              <a:t>This is a search page, upon entering anything in the search box, user is shown the matching or related items or restaurants, users can select and add to cart the same.</a:t>
            </a:r>
          </a:p>
        </p:txBody>
      </p:sp>
      <p:pic>
        <p:nvPicPr>
          <p:cNvPr id="6" name="Picture 5">
            <a:extLst>
              <a:ext uri="{FF2B5EF4-FFF2-40B4-BE49-F238E27FC236}">
                <a16:creationId xmlns:a16="http://schemas.microsoft.com/office/drawing/2014/main" id="{2D4BC747-4C5A-41CA-B3F8-BAB8B96D0FC8}"/>
              </a:ext>
            </a:extLst>
          </p:cNvPr>
          <p:cNvPicPr>
            <a:picLocks noChangeAspect="1"/>
          </p:cNvPicPr>
          <p:nvPr/>
        </p:nvPicPr>
        <p:blipFill>
          <a:blip r:embed="rId3"/>
          <a:stretch>
            <a:fillRect/>
          </a:stretch>
        </p:blipFill>
        <p:spPr>
          <a:xfrm>
            <a:off x="4885783" y="591671"/>
            <a:ext cx="2476781" cy="4551829"/>
          </a:xfrm>
          <a:prstGeom prst="rect">
            <a:avLst/>
          </a:prstGeom>
        </p:spPr>
      </p:pic>
    </p:spTree>
    <p:extLst>
      <p:ext uri="{BB962C8B-B14F-4D97-AF65-F5344CB8AC3E}">
        <p14:creationId xmlns:p14="http://schemas.microsoft.com/office/powerpoint/2010/main" val="991464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6FF53E-4B53-40BE-B066-51FDF4EF83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67</a:t>
            </a:fld>
            <a:endParaRPr lang="en-IN"/>
          </a:p>
        </p:txBody>
      </p:sp>
      <p:sp>
        <p:nvSpPr>
          <p:cNvPr id="3" name="Text Placeholder 2">
            <a:extLst>
              <a:ext uri="{FF2B5EF4-FFF2-40B4-BE49-F238E27FC236}">
                <a16:creationId xmlns:a16="http://schemas.microsoft.com/office/drawing/2014/main" id="{F9B520ED-45CC-46B1-89A2-5819B9420AB6}"/>
              </a:ext>
            </a:extLst>
          </p:cNvPr>
          <p:cNvSpPr>
            <a:spLocks noGrp="1"/>
          </p:cNvSpPr>
          <p:nvPr>
            <p:ph type="body" idx="1"/>
          </p:nvPr>
        </p:nvSpPr>
        <p:spPr>
          <a:xfrm>
            <a:off x="316679" y="1175658"/>
            <a:ext cx="2426521" cy="2705780"/>
          </a:xfrm>
        </p:spPr>
        <p:txBody>
          <a:bodyPr/>
          <a:lstStyle/>
          <a:p>
            <a:r>
              <a:rPr lang="en-US" sz="1400" dirty="0"/>
              <a:t>This page has the features like the user can select from their subscription plan for their meal type and choice of food.</a:t>
            </a:r>
          </a:p>
        </p:txBody>
      </p:sp>
      <p:sp>
        <p:nvSpPr>
          <p:cNvPr id="4" name="Title 3">
            <a:extLst>
              <a:ext uri="{FF2B5EF4-FFF2-40B4-BE49-F238E27FC236}">
                <a16:creationId xmlns:a16="http://schemas.microsoft.com/office/drawing/2014/main" id="{6C2D0A3E-CB10-496C-A843-58921384F704}"/>
              </a:ext>
            </a:extLst>
          </p:cNvPr>
          <p:cNvSpPr>
            <a:spLocks noGrp="1"/>
          </p:cNvSpPr>
          <p:nvPr>
            <p:ph type="title"/>
          </p:nvPr>
        </p:nvSpPr>
        <p:spPr>
          <a:xfrm>
            <a:off x="316679" y="121966"/>
            <a:ext cx="5661499" cy="382564"/>
          </a:xfrm>
        </p:spPr>
        <p:txBody>
          <a:bodyPr/>
          <a:lstStyle/>
          <a:p>
            <a:r>
              <a:rPr lang="en-US" dirty="0"/>
              <a:t>Subscription Plan for Pre Order meals</a:t>
            </a:r>
          </a:p>
        </p:txBody>
      </p:sp>
      <p:pic>
        <p:nvPicPr>
          <p:cNvPr id="6" name="Picture 5">
            <a:extLst>
              <a:ext uri="{FF2B5EF4-FFF2-40B4-BE49-F238E27FC236}">
                <a16:creationId xmlns:a16="http://schemas.microsoft.com/office/drawing/2014/main" id="{0049DC2A-8A03-435C-9DFE-5877978FC6BB}"/>
              </a:ext>
            </a:extLst>
          </p:cNvPr>
          <p:cNvPicPr>
            <a:picLocks noChangeAspect="1"/>
          </p:cNvPicPr>
          <p:nvPr/>
        </p:nvPicPr>
        <p:blipFill>
          <a:blip r:embed="rId2"/>
          <a:stretch>
            <a:fillRect/>
          </a:stretch>
        </p:blipFill>
        <p:spPr>
          <a:xfrm>
            <a:off x="5759149" y="650644"/>
            <a:ext cx="2502900" cy="4390463"/>
          </a:xfrm>
          <a:prstGeom prst="rect">
            <a:avLst/>
          </a:prstGeom>
        </p:spPr>
      </p:pic>
    </p:spTree>
    <p:extLst>
      <p:ext uri="{BB962C8B-B14F-4D97-AF65-F5344CB8AC3E}">
        <p14:creationId xmlns:p14="http://schemas.microsoft.com/office/powerpoint/2010/main" val="1979308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View Cart</a:t>
            </a:r>
            <a:endParaRPr dirty="0"/>
          </a:p>
        </p:txBody>
      </p:sp>
      <p:sp>
        <p:nvSpPr>
          <p:cNvPr id="784" name="Google Shape;784;p58"/>
          <p:cNvSpPr/>
          <p:nvPr/>
        </p:nvSpPr>
        <p:spPr>
          <a:xfrm>
            <a:off x="5447833" y="645459"/>
            <a:ext cx="3165969" cy="449804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2C8E5A7-88D0-4BE2-8FFC-D87F99D81D03}"/>
              </a:ext>
            </a:extLst>
          </p:cNvPr>
          <p:cNvPicPr>
            <a:picLocks noChangeAspect="1"/>
          </p:cNvPicPr>
          <p:nvPr/>
        </p:nvPicPr>
        <p:blipFill>
          <a:blip r:embed="rId3"/>
          <a:stretch>
            <a:fillRect/>
          </a:stretch>
        </p:blipFill>
        <p:spPr>
          <a:xfrm>
            <a:off x="5663133" y="634629"/>
            <a:ext cx="2652810" cy="4508870"/>
          </a:xfrm>
          <a:prstGeom prst="rect">
            <a:avLst/>
          </a:prstGeom>
        </p:spPr>
      </p:pic>
      <p:sp>
        <p:nvSpPr>
          <p:cNvPr id="4" name="TextBox 3">
            <a:extLst>
              <a:ext uri="{FF2B5EF4-FFF2-40B4-BE49-F238E27FC236}">
                <a16:creationId xmlns:a16="http://schemas.microsoft.com/office/drawing/2014/main" id="{971FCA51-A3E7-4DA8-B19F-D5E2092A72C6}"/>
              </a:ext>
            </a:extLst>
          </p:cNvPr>
          <p:cNvSpPr txBox="1"/>
          <p:nvPr/>
        </p:nvSpPr>
        <p:spPr>
          <a:xfrm>
            <a:off x="530198" y="1073182"/>
            <a:ext cx="2151530" cy="1384995"/>
          </a:xfrm>
          <a:prstGeom prst="rect">
            <a:avLst/>
          </a:prstGeom>
          <a:noFill/>
        </p:spPr>
        <p:txBody>
          <a:bodyPr wrap="square" rtlCol="0">
            <a:spAutoFit/>
          </a:bodyPr>
          <a:lstStyle/>
          <a:p>
            <a:r>
              <a:rPr lang="en-US" dirty="0"/>
              <a:t>Users can view their cart from this page, they can also have a view of the offers and the total amount of their cart values.</a:t>
            </a:r>
          </a:p>
        </p:txBody>
      </p:sp>
    </p:spTree>
    <p:extLst>
      <p:ext uri="{BB962C8B-B14F-4D97-AF65-F5344CB8AC3E}">
        <p14:creationId xmlns:p14="http://schemas.microsoft.com/office/powerpoint/2010/main" val="19963198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Track your delivery</a:t>
            </a:r>
            <a:endParaRPr dirty="0"/>
          </a:p>
        </p:txBody>
      </p:sp>
      <p:sp>
        <p:nvSpPr>
          <p:cNvPr id="784" name="Google Shape;784;p58"/>
          <p:cNvSpPr/>
          <p:nvPr/>
        </p:nvSpPr>
        <p:spPr>
          <a:xfrm>
            <a:off x="4740903" y="691563"/>
            <a:ext cx="3757638" cy="4451937"/>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5A2247A-29BB-4F13-AA51-9F3A7926F5AA}"/>
              </a:ext>
            </a:extLst>
          </p:cNvPr>
          <p:cNvPicPr>
            <a:picLocks noChangeAspect="1"/>
          </p:cNvPicPr>
          <p:nvPr/>
        </p:nvPicPr>
        <p:blipFill>
          <a:blip r:embed="rId3"/>
          <a:stretch>
            <a:fillRect/>
          </a:stretch>
        </p:blipFill>
        <p:spPr>
          <a:xfrm>
            <a:off x="5494084" y="636074"/>
            <a:ext cx="2530853" cy="4482974"/>
          </a:xfrm>
          <a:prstGeom prst="rect">
            <a:avLst/>
          </a:prstGeom>
        </p:spPr>
      </p:pic>
      <p:sp>
        <p:nvSpPr>
          <p:cNvPr id="4" name="TextBox 3">
            <a:extLst>
              <a:ext uri="{FF2B5EF4-FFF2-40B4-BE49-F238E27FC236}">
                <a16:creationId xmlns:a16="http://schemas.microsoft.com/office/drawing/2014/main" id="{CC16590B-772C-45E0-80F4-2C0981C82ABE}"/>
              </a:ext>
            </a:extLst>
          </p:cNvPr>
          <p:cNvSpPr txBox="1"/>
          <p:nvPr/>
        </p:nvSpPr>
        <p:spPr>
          <a:xfrm>
            <a:off x="1091133" y="1544491"/>
            <a:ext cx="1844168" cy="1815882"/>
          </a:xfrm>
          <a:prstGeom prst="rect">
            <a:avLst/>
          </a:prstGeom>
          <a:noFill/>
        </p:spPr>
        <p:txBody>
          <a:bodyPr wrap="square" rtlCol="0">
            <a:spAutoFit/>
          </a:bodyPr>
          <a:lstStyle/>
          <a:p>
            <a:r>
              <a:rPr lang="en-US" dirty="0"/>
              <a:t>This page has the food order delivery status and progress details, also there are options to call the delivery agent, restaurant and the customer care.</a:t>
            </a:r>
          </a:p>
        </p:txBody>
      </p:sp>
    </p:spTree>
    <p:extLst>
      <p:ext uri="{BB962C8B-B14F-4D97-AF65-F5344CB8AC3E}">
        <p14:creationId xmlns:p14="http://schemas.microsoft.com/office/powerpoint/2010/main" val="3094489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3" name="Text Placeholder 2">
            <a:extLst>
              <a:ext uri="{FF2B5EF4-FFF2-40B4-BE49-F238E27FC236}">
                <a16:creationId xmlns:a16="http://schemas.microsoft.com/office/drawing/2014/main" id="{789527C3-A8DA-C7C3-176B-6702F9AF831A}"/>
              </a:ext>
            </a:extLst>
          </p:cNvPr>
          <p:cNvSpPr>
            <a:spLocks noGrp="1"/>
          </p:cNvSpPr>
          <p:nvPr>
            <p:ph type="body" idx="1"/>
          </p:nvPr>
        </p:nvSpPr>
        <p:spPr>
          <a:xfrm>
            <a:off x="0" y="666308"/>
            <a:ext cx="9144000" cy="4477192"/>
          </a:xfrm>
        </p:spPr>
        <p:txBody>
          <a:bodyPr/>
          <a:lstStyle/>
          <a:p>
            <a:pPr marL="514350" indent="-285750" algn="l">
              <a:buFont typeface="Arial" panose="020B0604020202020204" pitchFamily="34" charset="0"/>
              <a:buChar char="•"/>
            </a:pPr>
            <a:r>
              <a:rPr lang="en-IN" b="1" dirty="0">
                <a:latin typeface="+mj-lt"/>
              </a:rPr>
              <a:t>Competitive Rivalry: Strong Force</a:t>
            </a:r>
          </a:p>
          <a:p>
            <a:pPr marL="228600" indent="0" algn="l"/>
            <a:r>
              <a:rPr lang="en-IN" dirty="0">
                <a:latin typeface="+mj-lt"/>
              </a:rPr>
              <a:t>Few Competitors but they are already established and threat is strong</a:t>
            </a:r>
          </a:p>
          <a:p>
            <a:pPr marL="228600" indent="0" algn="l"/>
            <a:r>
              <a:rPr lang="en-IN" dirty="0">
                <a:latin typeface="+mj-lt"/>
              </a:rPr>
              <a:t>Diversity of competitors capturing niche segments. </a:t>
            </a:r>
            <a:r>
              <a:rPr lang="en-IN" dirty="0" err="1">
                <a:latin typeface="+mj-lt"/>
              </a:rPr>
              <a:t>Eg</a:t>
            </a:r>
            <a:r>
              <a:rPr lang="en-IN" dirty="0">
                <a:latin typeface="+mj-lt"/>
              </a:rPr>
              <a:t> apart of </a:t>
            </a:r>
            <a:r>
              <a:rPr lang="en-IN" dirty="0" err="1">
                <a:latin typeface="+mj-lt"/>
              </a:rPr>
              <a:t>Swiggy</a:t>
            </a:r>
            <a:r>
              <a:rPr lang="en-IN" dirty="0">
                <a:latin typeface="+mj-lt"/>
              </a:rPr>
              <a:t> and Zomato we have Dominos Pizza, </a:t>
            </a:r>
            <a:r>
              <a:rPr lang="en-IN" dirty="0" err="1">
                <a:latin typeface="+mj-lt"/>
              </a:rPr>
              <a:t>Instamart</a:t>
            </a:r>
            <a:r>
              <a:rPr lang="en-IN" dirty="0">
                <a:latin typeface="+mj-lt"/>
              </a:rPr>
              <a:t> and other mushrooming niche segment apps</a:t>
            </a:r>
          </a:p>
          <a:p>
            <a:pPr marL="228600" indent="0" algn="l"/>
            <a:r>
              <a:rPr lang="en-IN" dirty="0" err="1">
                <a:latin typeface="+mj-lt"/>
              </a:rPr>
              <a:t>Swiggy</a:t>
            </a:r>
            <a:r>
              <a:rPr lang="en-IN" dirty="0">
                <a:latin typeface="+mj-lt"/>
              </a:rPr>
              <a:t> Zomato become giants by acquiring other food tech apps, UberEATS, food panda(More details in other analysis segments)</a:t>
            </a:r>
          </a:p>
          <a:p>
            <a:pPr marL="228600" indent="0" algn="l"/>
            <a:endParaRPr lang="en-IN" dirty="0">
              <a:latin typeface="+mj-lt"/>
            </a:endParaRPr>
          </a:p>
          <a:p>
            <a:pPr marL="228600" indent="0" algn="l"/>
            <a:endParaRPr lang="en-IN" dirty="0">
              <a:latin typeface="+mj-lt"/>
            </a:endParaRPr>
          </a:p>
        </p:txBody>
      </p:sp>
      <p:sp>
        <p:nvSpPr>
          <p:cNvPr id="635" name="Google Shape;635;p37"/>
          <p:cNvSpPr txBox="1">
            <a:spLocks noGrp="1"/>
          </p:cNvSpPr>
          <p:nvPr>
            <p:ph type="title"/>
          </p:nvPr>
        </p:nvSpPr>
        <p:spPr>
          <a:xfrm>
            <a:off x="316679" y="79829"/>
            <a:ext cx="5206007" cy="4730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Porter's Five Forces Analysis</a:t>
            </a:r>
            <a:endParaRPr dirty="0"/>
          </a:p>
        </p:txBody>
      </p:sp>
    </p:spTree>
    <p:extLst>
      <p:ext uri="{BB962C8B-B14F-4D97-AF65-F5344CB8AC3E}">
        <p14:creationId xmlns:p14="http://schemas.microsoft.com/office/powerpoint/2010/main" val="2731864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Favourites and offers</a:t>
            </a:r>
            <a:endParaRPr dirty="0"/>
          </a:p>
        </p:txBody>
      </p:sp>
      <p:sp>
        <p:nvSpPr>
          <p:cNvPr id="784" name="Google Shape;784;p58"/>
          <p:cNvSpPr/>
          <p:nvPr/>
        </p:nvSpPr>
        <p:spPr>
          <a:xfrm>
            <a:off x="4917635" y="729982"/>
            <a:ext cx="3504065" cy="4333795"/>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5CA2DE8-DF42-4769-B51A-B1FDE343DD3C}"/>
              </a:ext>
            </a:extLst>
          </p:cNvPr>
          <p:cNvPicPr>
            <a:picLocks noChangeAspect="1"/>
          </p:cNvPicPr>
          <p:nvPr/>
        </p:nvPicPr>
        <p:blipFill>
          <a:blip r:embed="rId3"/>
          <a:stretch>
            <a:fillRect/>
          </a:stretch>
        </p:blipFill>
        <p:spPr>
          <a:xfrm>
            <a:off x="5223853" y="609132"/>
            <a:ext cx="2498602" cy="4454645"/>
          </a:xfrm>
          <a:prstGeom prst="rect">
            <a:avLst/>
          </a:prstGeom>
        </p:spPr>
      </p:pic>
      <p:sp>
        <p:nvSpPr>
          <p:cNvPr id="4" name="TextBox 3">
            <a:extLst>
              <a:ext uri="{FF2B5EF4-FFF2-40B4-BE49-F238E27FC236}">
                <a16:creationId xmlns:a16="http://schemas.microsoft.com/office/drawing/2014/main" id="{BF0D0D41-078B-4005-BA1C-639F171ABF68}"/>
              </a:ext>
            </a:extLst>
          </p:cNvPr>
          <p:cNvSpPr txBox="1"/>
          <p:nvPr/>
        </p:nvSpPr>
        <p:spPr>
          <a:xfrm>
            <a:off x="545566" y="1080997"/>
            <a:ext cx="2220685" cy="1815882"/>
          </a:xfrm>
          <a:prstGeom prst="rect">
            <a:avLst/>
          </a:prstGeom>
          <a:noFill/>
        </p:spPr>
        <p:txBody>
          <a:bodyPr wrap="square" rtlCol="0">
            <a:spAutoFit/>
          </a:bodyPr>
          <a:lstStyle/>
          <a:p>
            <a:r>
              <a:rPr lang="en-US" dirty="0"/>
              <a:t>This page shows the users their frequently ordered meal, the best offers and the trending meals, at the top there is option to select the location and search for food and restaurant</a:t>
            </a:r>
          </a:p>
        </p:txBody>
      </p:sp>
    </p:spTree>
    <p:extLst>
      <p:ext uri="{BB962C8B-B14F-4D97-AF65-F5344CB8AC3E}">
        <p14:creationId xmlns:p14="http://schemas.microsoft.com/office/powerpoint/2010/main" val="31706196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6BC95E-2F9C-4DFE-B1E3-AAF848F7E9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71</a:t>
            </a:fld>
            <a:endParaRPr lang="en-IN"/>
          </a:p>
        </p:txBody>
      </p:sp>
      <p:sp>
        <p:nvSpPr>
          <p:cNvPr id="3" name="Text Placeholder 2">
            <a:extLst>
              <a:ext uri="{FF2B5EF4-FFF2-40B4-BE49-F238E27FC236}">
                <a16:creationId xmlns:a16="http://schemas.microsoft.com/office/drawing/2014/main" id="{4ECF2F3B-CC87-4739-93BB-23E08AF5C230}"/>
              </a:ext>
            </a:extLst>
          </p:cNvPr>
          <p:cNvSpPr>
            <a:spLocks noGrp="1"/>
          </p:cNvSpPr>
          <p:nvPr>
            <p:ph type="body" idx="1"/>
          </p:nvPr>
        </p:nvSpPr>
        <p:spPr>
          <a:xfrm>
            <a:off x="122398" y="1137237"/>
            <a:ext cx="2759115" cy="2383838"/>
          </a:xfrm>
        </p:spPr>
        <p:txBody>
          <a:bodyPr/>
          <a:lstStyle/>
          <a:p>
            <a:r>
              <a:rPr lang="en-US" sz="1400" dirty="0"/>
              <a:t>This is the before payment page, to check and apply the offers, add a tip and request for any instruction.</a:t>
            </a:r>
          </a:p>
        </p:txBody>
      </p:sp>
      <p:sp>
        <p:nvSpPr>
          <p:cNvPr id="4" name="Title 3">
            <a:extLst>
              <a:ext uri="{FF2B5EF4-FFF2-40B4-BE49-F238E27FC236}">
                <a16:creationId xmlns:a16="http://schemas.microsoft.com/office/drawing/2014/main" id="{90F75A04-E4E6-4507-9E0A-9A96D12717DC}"/>
              </a:ext>
            </a:extLst>
          </p:cNvPr>
          <p:cNvSpPr>
            <a:spLocks noGrp="1"/>
          </p:cNvSpPr>
          <p:nvPr>
            <p:ph type="title"/>
          </p:nvPr>
        </p:nvSpPr>
        <p:spPr/>
        <p:txBody>
          <a:bodyPr/>
          <a:lstStyle/>
          <a:p>
            <a:r>
              <a:rPr lang="en-US" dirty="0"/>
              <a:t>Final Cart page</a:t>
            </a:r>
          </a:p>
        </p:txBody>
      </p:sp>
      <p:pic>
        <p:nvPicPr>
          <p:cNvPr id="6" name="Picture 5">
            <a:extLst>
              <a:ext uri="{FF2B5EF4-FFF2-40B4-BE49-F238E27FC236}">
                <a16:creationId xmlns:a16="http://schemas.microsoft.com/office/drawing/2014/main" id="{221430E0-5BF6-41CB-9A97-7525B22838D1}"/>
              </a:ext>
            </a:extLst>
          </p:cNvPr>
          <p:cNvPicPr>
            <a:picLocks noChangeAspect="1"/>
          </p:cNvPicPr>
          <p:nvPr/>
        </p:nvPicPr>
        <p:blipFill>
          <a:blip r:embed="rId2"/>
          <a:stretch>
            <a:fillRect/>
          </a:stretch>
        </p:blipFill>
        <p:spPr>
          <a:xfrm>
            <a:off x="5066477" y="621048"/>
            <a:ext cx="2530331" cy="4522451"/>
          </a:xfrm>
          <a:prstGeom prst="rect">
            <a:avLst/>
          </a:prstGeom>
        </p:spPr>
      </p:pic>
    </p:spTree>
    <p:extLst>
      <p:ext uri="{BB962C8B-B14F-4D97-AF65-F5344CB8AC3E}">
        <p14:creationId xmlns:p14="http://schemas.microsoft.com/office/powerpoint/2010/main" val="31564354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82684B-E6D9-4398-A69F-C026359980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72</a:t>
            </a:fld>
            <a:endParaRPr lang="en-IN"/>
          </a:p>
        </p:txBody>
      </p:sp>
      <p:sp>
        <p:nvSpPr>
          <p:cNvPr id="3" name="Text Placeholder 2">
            <a:extLst>
              <a:ext uri="{FF2B5EF4-FFF2-40B4-BE49-F238E27FC236}">
                <a16:creationId xmlns:a16="http://schemas.microsoft.com/office/drawing/2014/main" id="{E5C5C4B0-F0EE-485A-A6E7-4F377C187BAC}"/>
              </a:ext>
            </a:extLst>
          </p:cNvPr>
          <p:cNvSpPr>
            <a:spLocks noGrp="1"/>
          </p:cNvSpPr>
          <p:nvPr>
            <p:ph type="body" idx="1"/>
          </p:nvPr>
        </p:nvSpPr>
        <p:spPr>
          <a:xfrm>
            <a:off x="316680" y="1398494"/>
            <a:ext cx="3978696" cy="2214789"/>
          </a:xfrm>
        </p:spPr>
        <p:txBody>
          <a:bodyPr/>
          <a:lstStyle/>
          <a:p>
            <a:r>
              <a:rPr lang="en-US" sz="1400" dirty="0"/>
              <a:t>Payment page, in this page the order summary with the delivery location and time of delivery id shown, also using the preferred mode of payment and other payment options are listed as well.</a:t>
            </a:r>
          </a:p>
        </p:txBody>
      </p:sp>
      <p:sp>
        <p:nvSpPr>
          <p:cNvPr id="4" name="Title 3">
            <a:extLst>
              <a:ext uri="{FF2B5EF4-FFF2-40B4-BE49-F238E27FC236}">
                <a16:creationId xmlns:a16="http://schemas.microsoft.com/office/drawing/2014/main" id="{1355C120-5A72-4EE0-9239-E34520D78960}"/>
              </a:ext>
            </a:extLst>
          </p:cNvPr>
          <p:cNvSpPr>
            <a:spLocks noGrp="1"/>
          </p:cNvSpPr>
          <p:nvPr>
            <p:ph type="title"/>
          </p:nvPr>
        </p:nvSpPr>
        <p:spPr/>
        <p:txBody>
          <a:bodyPr/>
          <a:lstStyle/>
          <a:p>
            <a:r>
              <a:rPr lang="en-US" dirty="0"/>
              <a:t>Payment Page</a:t>
            </a:r>
          </a:p>
        </p:txBody>
      </p:sp>
      <p:pic>
        <p:nvPicPr>
          <p:cNvPr id="6" name="Picture 5">
            <a:extLst>
              <a:ext uri="{FF2B5EF4-FFF2-40B4-BE49-F238E27FC236}">
                <a16:creationId xmlns:a16="http://schemas.microsoft.com/office/drawing/2014/main" id="{C547BC7C-5D72-42DD-9445-7D8A80B5A809}"/>
              </a:ext>
            </a:extLst>
          </p:cNvPr>
          <p:cNvPicPr>
            <a:picLocks noChangeAspect="1"/>
          </p:cNvPicPr>
          <p:nvPr/>
        </p:nvPicPr>
        <p:blipFill>
          <a:blip r:embed="rId2"/>
          <a:stretch>
            <a:fillRect/>
          </a:stretch>
        </p:blipFill>
        <p:spPr>
          <a:xfrm>
            <a:off x="5058477" y="596854"/>
            <a:ext cx="2515598" cy="4546646"/>
          </a:xfrm>
          <a:prstGeom prst="rect">
            <a:avLst/>
          </a:prstGeom>
        </p:spPr>
      </p:pic>
    </p:spTree>
    <p:extLst>
      <p:ext uri="{BB962C8B-B14F-4D97-AF65-F5344CB8AC3E}">
        <p14:creationId xmlns:p14="http://schemas.microsoft.com/office/powerpoint/2010/main" val="1868654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2A932-784B-4C38-9729-F3448FC529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73</a:t>
            </a:fld>
            <a:endParaRPr lang="en-IN"/>
          </a:p>
        </p:txBody>
      </p:sp>
      <p:sp>
        <p:nvSpPr>
          <p:cNvPr id="3" name="Text Placeholder 2">
            <a:extLst>
              <a:ext uri="{FF2B5EF4-FFF2-40B4-BE49-F238E27FC236}">
                <a16:creationId xmlns:a16="http://schemas.microsoft.com/office/drawing/2014/main" id="{59553A12-41C3-4BBB-B1AA-93B90446F827}"/>
              </a:ext>
            </a:extLst>
          </p:cNvPr>
          <p:cNvSpPr>
            <a:spLocks noGrp="1"/>
          </p:cNvSpPr>
          <p:nvPr>
            <p:ph type="body" idx="1"/>
          </p:nvPr>
        </p:nvSpPr>
        <p:spPr>
          <a:xfrm>
            <a:off x="316680" y="1352390"/>
            <a:ext cx="2633990" cy="2330050"/>
          </a:xfrm>
        </p:spPr>
        <p:txBody>
          <a:bodyPr/>
          <a:lstStyle/>
          <a:p>
            <a:r>
              <a:rPr lang="en-US" dirty="0"/>
              <a:t>This page shows a success message after placing the order.</a:t>
            </a:r>
          </a:p>
        </p:txBody>
      </p:sp>
      <p:sp>
        <p:nvSpPr>
          <p:cNvPr id="4" name="Title 3">
            <a:extLst>
              <a:ext uri="{FF2B5EF4-FFF2-40B4-BE49-F238E27FC236}">
                <a16:creationId xmlns:a16="http://schemas.microsoft.com/office/drawing/2014/main" id="{91652A5B-E795-4D79-917D-B21D05023769}"/>
              </a:ext>
            </a:extLst>
          </p:cNvPr>
          <p:cNvSpPr>
            <a:spLocks noGrp="1"/>
          </p:cNvSpPr>
          <p:nvPr>
            <p:ph type="title"/>
          </p:nvPr>
        </p:nvSpPr>
        <p:spPr/>
        <p:txBody>
          <a:bodyPr/>
          <a:lstStyle/>
          <a:p>
            <a:r>
              <a:rPr lang="en-US" dirty="0"/>
              <a:t>Order Success</a:t>
            </a:r>
          </a:p>
        </p:txBody>
      </p:sp>
      <p:pic>
        <p:nvPicPr>
          <p:cNvPr id="6" name="Picture 5">
            <a:extLst>
              <a:ext uri="{FF2B5EF4-FFF2-40B4-BE49-F238E27FC236}">
                <a16:creationId xmlns:a16="http://schemas.microsoft.com/office/drawing/2014/main" id="{CE117C71-BD1D-4312-8939-40CB648BF56A}"/>
              </a:ext>
            </a:extLst>
          </p:cNvPr>
          <p:cNvPicPr>
            <a:picLocks noChangeAspect="1"/>
          </p:cNvPicPr>
          <p:nvPr/>
        </p:nvPicPr>
        <p:blipFill>
          <a:blip r:embed="rId2"/>
          <a:stretch>
            <a:fillRect/>
          </a:stretch>
        </p:blipFill>
        <p:spPr>
          <a:xfrm>
            <a:off x="5291582" y="550750"/>
            <a:ext cx="2556533" cy="4490357"/>
          </a:xfrm>
          <a:prstGeom prst="rect">
            <a:avLst/>
          </a:prstGeom>
        </p:spPr>
      </p:pic>
    </p:spTree>
    <p:extLst>
      <p:ext uri="{BB962C8B-B14F-4D97-AF65-F5344CB8AC3E}">
        <p14:creationId xmlns:p14="http://schemas.microsoft.com/office/powerpoint/2010/main" val="41200690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ED02E9-52CD-480D-BB78-76B8DA751A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74</a:t>
            </a:fld>
            <a:endParaRPr lang="en-IN"/>
          </a:p>
        </p:txBody>
      </p:sp>
      <p:sp>
        <p:nvSpPr>
          <p:cNvPr id="4" name="Title 3">
            <a:extLst>
              <a:ext uri="{FF2B5EF4-FFF2-40B4-BE49-F238E27FC236}">
                <a16:creationId xmlns:a16="http://schemas.microsoft.com/office/drawing/2014/main" id="{E47E827D-39E7-4AC6-96D6-BFFB94BDD04B}"/>
              </a:ext>
            </a:extLst>
          </p:cNvPr>
          <p:cNvSpPr>
            <a:spLocks noGrp="1"/>
          </p:cNvSpPr>
          <p:nvPr>
            <p:ph type="title"/>
          </p:nvPr>
        </p:nvSpPr>
        <p:spPr/>
        <p:txBody>
          <a:bodyPr/>
          <a:lstStyle/>
          <a:p>
            <a:r>
              <a:rPr lang="en-US" dirty="0"/>
              <a:t>Navigational Flow</a:t>
            </a:r>
          </a:p>
        </p:txBody>
      </p:sp>
      <p:sp>
        <p:nvSpPr>
          <p:cNvPr id="5" name="Oval 4">
            <a:extLst>
              <a:ext uri="{FF2B5EF4-FFF2-40B4-BE49-F238E27FC236}">
                <a16:creationId xmlns:a16="http://schemas.microsoft.com/office/drawing/2014/main" id="{6E0CE503-4415-4732-BBE8-76DB2610E09D}"/>
              </a:ext>
            </a:extLst>
          </p:cNvPr>
          <p:cNvSpPr/>
          <p:nvPr/>
        </p:nvSpPr>
        <p:spPr>
          <a:xfrm>
            <a:off x="502276" y="748868"/>
            <a:ext cx="1030310" cy="4958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1EE836-4AA1-4A58-BFCD-012BA0BCE28B}"/>
              </a:ext>
            </a:extLst>
          </p:cNvPr>
          <p:cNvSpPr txBox="1"/>
          <p:nvPr/>
        </p:nvSpPr>
        <p:spPr>
          <a:xfrm>
            <a:off x="573110" y="811755"/>
            <a:ext cx="888641" cy="415498"/>
          </a:xfrm>
          <a:prstGeom prst="rect">
            <a:avLst/>
          </a:prstGeom>
          <a:noFill/>
        </p:spPr>
        <p:txBody>
          <a:bodyPr wrap="square" rtlCol="0">
            <a:spAutoFit/>
          </a:bodyPr>
          <a:lstStyle/>
          <a:p>
            <a:r>
              <a:rPr lang="en-US" sz="1050" dirty="0"/>
              <a:t>Start/Home Page</a:t>
            </a:r>
          </a:p>
        </p:txBody>
      </p:sp>
      <p:cxnSp>
        <p:nvCxnSpPr>
          <p:cNvPr id="10" name="Straight Connector 9">
            <a:extLst>
              <a:ext uri="{FF2B5EF4-FFF2-40B4-BE49-F238E27FC236}">
                <a16:creationId xmlns:a16="http://schemas.microsoft.com/office/drawing/2014/main" id="{7E544FC3-EFD0-495E-8CBA-E45C32E6F955}"/>
              </a:ext>
            </a:extLst>
          </p:cNvPr>
          <p:cNvCxnSpPr>
            <a:cxnSpLocks/>
          </p:cNvCxnSpPr>
          <p:nvPr/>
        </p:nvCxnSpPr>
        <p:spPr>
          <a:xfrm flipH="1">
            <a:off x="1017430" y="1227253"/>
            <a:ext cx="1" cy="47008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114EE54B-0B4E-47FF-B892-A87AFC3E5C3A}"/>
              </a:ext>
            </a:extLst>
          </p:cNvPr>
          <p:cNvSpPr/>
          <p:nvPr/>
        </p:nvSpPr>
        <p:spPr>
          <a:xfrm>
            <a:off x="1143000" y="1984878"/>
            <a:ext cx="779171" cy="4443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E3FFCAD-93C9-4019-BDB0-CB14587AE697}"/>
              </a:ext>
            </a:extLst>
          </p:cNvPr>
          <p:cNvSpPr/>
          <p:nvPr/>
        </p:nvSpPr>
        <p:spPr>
          <a:xfrm>
            <a:off x="238259" y="1984878"/>
            <a:ext cx="779171" cy="4443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D83488C-9482-4F83-BE57-8E3F90A5C942}"/>
              </a:ext>
            </a:extLst>
          </p:cNvPr>
          <p:cNvCxnSpPr>
            <a:cxnSpLocks/>
          </p:cNvCxnSpPr>
          <p:nvPr/>
        </p:nvCxnSpPr>
        <p:spPr>
          <a:xfrm flipH="1">
            <a:off x="617147" y="1694655"/>
            <a:ext cx="8005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7BCEB2-9544-4965-9460-D9236BA13F61}"/>
              </a:ext>
            </a:extLst>
          </p:cNvPr>
          <p:cNvCxnSpPr>
            <a:endCxn id="12" idx="0"/>
          </p:cNvCxnSpPr>
          <p:nvPr/>
        </p:nvCxnSpPr>
        <p:spPr>
          <a:xfrm>
            <a:off x="627844" y="1697333"/>
            <a:ext cx="1" cy="287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0053DD4-777E-459A-807D-0BA40056199C}"/>
              </a:ext>
            </a:extLst>
          </p:cNvPr>
          <p:cNvCxnSpPr>
            <a:endCxn id="11" idx="0"/>
          </p:cNvCxnSpPr>
          <p:nvPr/>
        </p:nvCxnSpPr>
        <p:spPr>
          <a:xfrm>
            <a:off x="1417712" y="1694655"/>
            <a:ext cx="0" cy="290223"/>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5504819-F3F0-4117-9217-1204EEF9C794}"/>
              </a:ext>
            </a:extLst>
          </p:cNvPr>
          <p:cNvSpPr txBox="1"/>
          <p:nvPr/>
        </p:nvSpPr>
        <p:spPr>
          <a:xfrm>
            <a:off x="316679" y="2053149"/>
            <a:ext cx="700750" cy="261610"/>
          </a:xfrm>
          <a:prstGeom prst="rect">
            <a:avLst/>
          </a:prstGeom>
          <a:noFill/>
        </p:spPr>
        <p:txBody>
          <a:bodyPr wrap="square" rtlCol="0">
            <a:spAutoFit/>
          </a:bodyPr>
          <a:lstStyle/>
          <a:p>
            <a:r>
              <a:rPr lang="en-US" sz="1100" dirty="0"/>
              <a:t>Sign-up</a:t>
            </a:r>
          </a:p>
        </p:txBody>
      </p:sp>
      <p:sp>
        <p:nvSpPr>
          <p:cNvPr id="22" name="TextBox 21">
            <a:extLst>
              <a:ext uri="{FF2B5EF4-FFF2-40B4-BE49-F238E27FC236}">
                <a16:creationId xmlns:a16="http://schemas.microsoft.com/office/drawing/2014/main" id="{B75D01DF-D5A1-41D9-8A0F-27CCA13F30DE}"/>
              </a:ext>
            </a:extLst>
          </p:cNvPr>
          <p:cNvSpPr txBox="1"/>
          <p:nvPr/>
        </p:nvSpPr>
        <p:spPr>
          <a:xfrm>
            <a:off x="1191295" y="2053149"/>
            <a:ext cx="730876" cy="261610"/>
          </a:xfrm>
          <a:prstGeom prst="rect">
            <a:avLst/>
          </a:prstGeom>
          <a:noFill/>
        </p:spPr>
        <p:txBody>
          <a:bodyPr wrap="square" rtlCol="0">
            <a:spAutoFit/>
          </a:bodyPr>
          <a:lstStyle/>
          <a:p>
            <a:r>
              <a:rPr lang="en-US" sz="1100" dirty="0"/>
              <a:t>Sign-in</a:t>
            </a:r>
          </a:p>
        </p:txBody>
      </p:sp>
      <p:sp>
        <p:nvSpPr>
          <p:cNvPr id="23" name="Rectangle: Rounded Corners 22">
            <a:extLst>
              <a:ext uri="{FF2B5EF4-FFF2-40B4-BE49-F238E27FC236}">
                <a16:creationId xmlns:a16="http://schemas.microsoft.com/office/drawing/2014/main" id="{01D5242B-FD1F-4060-AEAD-9B369A1C9B02}"/>
              </a:ext>
            </a:extLst>
          </p:cNvPr>
          <p:cNvSpPr/>
          <p:nvPr/>
        </p:nvSpPr>
        <p:spPr>
          <a:xfrm>
            <a:off x="573110" y="3121584"/>
            <a:ext cx="800565" cy="5485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93F0F92-C26C-45F4-9DDB-8057B45556A8}"/>
              </a:ext>
            </a:extLst>
          </p:cNvPr>
          <p:cNvSpPr txBox="1"/>
          <p:nvPr/>
        </p:nvSpPr>
        <p:spPr>
          <a:xfrm>
            <a:off x="653603" y="3163131"/>
            <a:ext cx="698680" cy="430887"/>
          </a:xfrm>
          <a:prstGeom prst="rect">
            <a:avLst/>
          </a:prstGeom>
          <a:noFill/>
        </p:spPr>
        <p:txBody>
          <a:bodyPr wrap="square" rtlCol="0">
            <a:spAutoFit/>
          </a:bodyPr>
          <a:lstStyle/>
          <a:p>
            <a:r>
              <a:rPr lang="en-US" sz="1100" dirty="0"/>
              <a:t>Profile page</a:t>
            </a:r>
          </a:p>
        </p:txBody>
      </p:sp>
      <p:cxnSp>
        <p:nvCxnSpPr>
          <p:cNvPr id="26" name="Straight Connector 25">
            <a:extLst>
              <a:ext uri="{FF2B5EF4-FFF2-40B4-BE49-F238E27FC236}">
                <a16:creationId xmlns:a16="http://schemas.microsoft.com/office/drawing/2014/main" id="{61959710-36A1-4479-A449-1CD380DCF8BF}"/>
              </a:ext>
            </a:extLst>
          </p:cNvPr>
          <p:cNvCxnSpPr>
            <a:cxnSpLocks/>
          </p:cNvCxnSpPr>
          <p:nvPr/>
        </p:nvCxnSpPr>
        <p:spPr>
          <a:xfrm flipH="1">
            <a:off x="617147" y="2392160"/>
            <a:ext cx="1" cy="39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219A7A5-1C0F-448C-82C6-6FCD017DFDC7}"/>
              </a:ext>
            </a:extLst>
          </p:cNvPr>
          <p:cNvCxnSpPr>
            <a:stCxn id="11" idx="2"/>
          </p:cNvCxnSpPr>
          <p:nvPr/>
        </p:nvCxnSpPr>
        <p:spPr>
          <a:xfrm flipH="1">
            <a:off x="1532585" y="2429199"/>
            <a:ext cx="1" cy="362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1BB92D-18FC-40EF-9FF3-1707C09F6791}"/>
              </a:ext>
            </a:extLst>
          </p:cNvPr>
          <p:cNvCxnSpPr>
            <a:cxnSpLocks/>
          </p:cNvCxnSpPr>
          <p:nvPr/>
        </p:nvCxnSpPr>
        <p:spPr>
          <a:xfrm>
            <a:off x="627844" y="2791703"/>
            <a:ext cx="9047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0DDD0D-4BF8-42BF-BB0B-5858A73C980A}"/>
              </a:ext>
            </a:extLst>
          </p:cNvPr>
          <p:cNvCxnSpPr>
            <a:cxnSpLocks/>
            <a:endCxn id="24" idx="0"/>
          </p:cNvCxnSpPr>
          <p:nvPr/>
        </p:nvCxnSpPr>
        <p:spPr>
          <a:xfrm>
            <a:off x="1002943" y="2791703"/>
            <a:ext cx="0" cy="371428"/>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211F7EF-1555-47AF-AADE-2EB1F8C70FDD}"/>
              </a:ext>
            </a:extLst>
          </p:cNvPr>
          <p:cNvSpPr/>
          <p:nvPr/>
        </p:nvSpPr>
        <p:spPr>
          <a:xfrm>
            <a:off x="2376152" y="2314759"/>
            <a:ext cx="1184854" cy="4443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04B7317-8B4C-43CA-B32F-30D694566893}"/>
              </a:ext>
            </a:extLst>
          </p:cNvPr>
          <p:cNvSpPr/>
          <p:nvPr/>
        </p:nvSpPr>
        <p:spPr>
          <a:xfrm>
            <a:off x="2376152" y="2977417"/>
            <a:ext cx="1184854" cy="4443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3907872-EE06-4819-8B12-71645FA8EF46}"/>
              </a:ext>
            </a:extLst>
          </p:cNvPr>
          <p:cNvSpPr/>
          <p:nvPr/>
        </p:nvSpPr>
        <p:spPr>
          <a:xfrm>
            <a:off x="2376152" y="3670104"/>
            <a:ext cx="1184854" cy="4443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CF0B1FE-14F6-4D9A-9F45-AC452ECFA6F0}"/>
              </a:ext>
            </a:extLst>
          </p:cNvPr>
          <p:cNvSpPr txBox="1"/>
          <p:nvPr/>
        </p:nvSpPr>
        <p:spPr>
          <a:xfrm>
            <a:off x="2376152" y="2383453"/>
            <a:ext cx="1204174" cy="261610"/>
          </a:xfrm>
          <a:prstGeom prst="rect">
            <a:avLst/>
          </a:prstGeom>
          <a:noFill/>
        </p:spPr>
        <p:txBody>
          <a:bodyPr wrap="square" rtlCol="0">
            <a:spAutoFit/>
          </a:bodyPr>
          <a:lstStyle/>
          <a:p>
            <a:r>
              <a:rPr lang="en-US" sz="1100" dirty="0"/>
              <a:t>Order history</a:t>
            </a:r>
          </a:p>
        </p:txBody>
      </p:sp>
      <p:sp>
        <p:nvSpPr>
          <p:cNvPr id="43" name="TextBox 42">
            <a:extLst>
              <a:ext uri="{FF2B5EF4-FFF2-40B4-BE49-F238E27FC236}">
                <a16:creationId xmlns:a16="http://schemas.microsoft.com/office/drawing/2014/main" id="{DE229B12-DEBD-4E80-87C2-46F379AC9152}"/>
              </a:ext>
            </a:extLst>
          </p:cNvPr>
          <p:cNvSpPr txBox="1"/>
          <p:nvPr/>
        </p:nvSpPr>
        <p:spPr>
          <a:xfrm>
            <a:off x="2358251" y="3024309"/>
            <a:ext cx="1204174" cy="430887"/>
          </a:xfrm>
          <a:prstGeom prst="rect">
            <a:avLst/>
          </a:prstGeom>
          <a:noFill/>
        </p:spPr>
        <p:txBody>
          <a:bodyPr wrap="square" rtlCol="0">
            <a:spAutoFit/>
          </a:bodyPr>
          <a:lstStyle/>
          <a:p>
            <a:r>
              <a:rPr lang="en-US" sz="1100" dirty="0"/>
              <a:t>Schedule Order &amp; reminders</a:t>
            </a:r>
          </a:p>
        </p:txBody>
      </p:sp>
      <p:sp>
        <p:nvSpPr>
          <p:cNvPr id="44" name="TextBox 43">
            <a:extLst>
              <a:ext uri="{FF2B5EF4-FFF2-40B4-BE49-F238E27FC236}">
                <a16:creationId xmlns:a16="http://schemas.microsoft.com/office/drawing/2014/main" id="{017A5DE7-BFBE-446E-94A9-A8A327BE6DB9}"/>
              </a:ext>
            </a:extLst>
          </p:cNvPr>
          <p:cNvSpPr txBox="1"/>
          <p:nvPr/>
        </p:nvSpPr>
        <p:spPr>
          <a:xfrm>
            <a:off x="2376152" y="3686383"/>
            <a:ext cx="1204174" cy="400110"/>
          </a:xfrm>
          <a:prstGeom prst="rect">
            <a:avLst/>
          </a:prstGeom>
          <a:noFill/>
        </p:spPr>
        <p:txBody>
          <a:bodyPr wrap="square" rtlCol="0">
            <a:spAutoFit/>
          </a:bodyPr>
          <a:lstStyle/>
          <a:p>
            <a:r>
              <a:rPr lang="en-US" sz="1000" dirty="0"/>
              <a:t>Chose Subscription Plan</a:t>
            </a:r>
          </a:p>
        </p:txBody>
      </p:sp>
      <p:cxnSp>
        <p:nvCxnSpPr>
          <p:cNvPr id="50" name="Straight Connector 49">
            <a:extLst>
              <a:ext uri="{FF2B5EF4-FFF2-40B4-BE49-F238E27FC236}">
                <a16:creationId xmlns:a16="http://schemas.microsoft.com/office/drawing/2014/main" id="{28EF40DA-F99B-4472-BF90-3BFAD520731E}"/>
              </a:ext>
            </a:extLst>
          </p:cNvPr>
          <p:cNvCxnSpPr>
            <a:cxnSpLocks/>
            <a:stCxn id="23" idx="3"/>
          </p:cNvCxnSpPr>
          <p:nvPr/>
        </p:nvCxnSpPr>
        <p:spPr>
          <a:xfrm>
            <a:off x="1373675" y="3395844"/>
            <a:ext cx="423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6BF0B0-CD4B-4A9B-B133-2B4C6180AFAC}"/>
              </a:ext>
            </a:extLst>
          </p:cNvPr>
          <p:cNvCxnSpPr>
            <a:cxnSpLocks/>
          </p:cNvCxnSpPr>
          <p:nvPr/>
        </p:nvCxnSpPr>
        <p:spPr>
          <a:xfrm>
            <a:off x="1814622" y="2645063"/>
            <a:ext cx="0" cy="1159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12E5B6F-2487-497B-9CDA-906B314FE657}"/>
              </a:ext>
            </a:extLst>
          </p:cNvPr>
          <p:cNvCxnSpPr>
            <a:cxnSpLocks/>
          </p:cNvCxnSpPr>
          <p:nvPr/>
        </p:nvCxnSpPr>
        <p:spPr>
          <a:xfrm>
            <a:off x="1814622" y="2645063"/>
            <a:ext cx="5401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824671B-3C83-466F-964E-E407FBFFAB12}"/>
              </a:ext>
            </a:extLst>
          </p:cNvPr>
          <p:cNvCxnSpPr>
            <a:cxnSpLocks/>
            <a:endCxn id="43" idx="1"/>
          </p:cNvCxnSpPr>
          <p:nvPr/>
        </p:nvCxnSpPr>
        <p:spPr>
          <a:xfrm>
            <a:off x="1814622" y="3239753"/>
            <a:ext cx="543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098D6FB-18DE-430B-9504-877CA3B75029}"/>
              </a:ext>
            </a:extLst>
          </p:cNvPr>
          <p:cNvCxnSpPr/>
          <p:nvPr/>
        </p:nvCxnSpPr>
        <p:spPr>
          <a:xfrm>
            <a:off x="1814622" y="3804209"/>
            <a:ext cx="56153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16B205D9-8298-4556-B66B-E4B2BB136902}"/>
              </a:ext>
            </a:extLst>
          </p:cNvPr>
          <p:cNvSpPr/>
          <p:nvPr/>
        </p:nvSpPr>
        <p:spPr>
          <a:xfrm>
            <a:off x="4208272" y="949896"/>
            <a:ext cx="1030306" cy="6881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A95088-7EF1-47CA-AB1E-6852D8F1E7FB}"/>
              </a:ext>
            </a:extLst>
          </p:cNvPr>
          <p:cNvSpPr/>
          <p:nvPr/>
        </p:nvSpPr>
        <p:spPr>
          <a:xfrm>
            <a:off x="4153786" y="2211572"/>
            <a:ext cx="1030306" cy="5475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2B7ECF6-E43E-4803-8B1A-D1EC8C783872}"/>
              </a:ext>
            </a:extLst>
          </p:cNvPr>
          <p:cNvSpPr/>
          <p:nvPr/>
        </p:nvSpPr>
        <p:spPr>
          <a:xfrm>
            <a:off x="4173106" y="3218121"/>
            <a:ext cx="1100641" cy="6881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2CB2B67-3469-441D-BCC3-070C18355902}"/>
              </a:ext>
            </a:extLst>
          </p:cNvPr>
          <p:cNvSpPr/>
          <p:nvPr/>
        </p:nvSpPr>
        <p:spPr>
          <a:xfrm>
            <a:off x="4173105" y="4276025"/>
            <a:ext cx="1100641" cy="688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C5681A50-CC36-4AAF-BE0B-6A82C6B4B064}"/>
              </a:ext>
            </a:extLst>
          </p:cNvPr>
          <p:cNvCxnSpPr/>
          <p:nvPr/>
        </p:nvCxnSpPr>
        <p:spPr>
          <a:xfrm flipV="1">
            <a:off x="1814622" y="1293948"/>
            <a:ext cx="0" cy="690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719C9D9-5927-4188-A0D6-31499181B3FC}"/>
              </a:ext>
            </a:extLst>
          </p:cNvPr>
          <p:cNvCxnSpPr>
            <a:endCxn id="61" idx="2"/>
          </p:cNvCxnSpPr>
          <p:nvPr/>
        </p:nvCxnSpPr>
        <p:spPr>
          <a:xfrm>
            <a:off x="1814622" y="1293948"/>
            <a:ext cx="239365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C58DD42-E82A-49AE-884C-708085919617}"/>
              </a:ext>
            </a:extLst>
          </p:cNvPr>
          <p:cNvSpPr txBox="1"/>
          <p:nvPr/>
        </p:nvSpPr>
        <p:spPr>
          <a:xfrm>
            <a:off x="4284471" y="1008619"/>
            <a:ext cx="1030306" cy="553998"/>
          </a:xfrm>
          <a:prstGeom prst="rect">
            <a:avLst/>
          </a:prstGeom>
          <a:noFill/>
        </p:spPr>
        <p:txBody>
          <a:bodyPr wrap="square" rtlCol="0">
            <a:spAutoFit/>
          </a:bodyPr>
          <a:lstStyle/>
          <a:p>
            <a:r>
              <a:rPr lang="en-US" sz="1000" dirty="0"/>
              <a:t>Search food, restaurant/ Add to cart</a:t>
            </a:r>
          </a:p>
        </p:txBody>
      </p:sp>
      <p:sp>
        <p:nvSpPr>
          <p:cNvPr id="70" name="TextBox 69">
            <a:extLst>
              <a:ext uri="{FF2B5EF4-FFF2-40B4-BE49-F238E27FC236}">
                <a16:creationId xmlns:a16="http://schemas.microsoft.com/office/drawing/2014/main" id="{D4F9FC90-8314-4E34-B9C5-CDC9423D60D9}"/>
              </a:ext>
            </a:extLst>
          </p:cNvPr>
          <p:cNvSpPr txBox="1"/>
          <p:nvPr/>
        </p:nvSpPr>
        <p:spPr>
          <a:xfrm>
            <a:off x="4303501" y="2249089"/>
            <a:ext cx="730876" cy="461665"/>
          </a:xfrm>
          <a:prstGeom prst="rect">
            <a:avLst/>
          </a:prstGeom>
          <a:noFill/>
        </p:spPr>
        <p:txBody>
          <a:bodyPr wrap="square" rtlCol="0">
            <a:spAutoFit/>
          </a:bodyPr>
          <a:lstStyle/>
          <a:p>
            <a:r>
              <a:rPr lang="en-US" sz="1200" dirty="0"/>
              <a:t>View cart</a:t>
            </a:r>
          </a:p>
        </p:txBody>
      </p:sp>
      <p:sp>
        <p:nvSpPr>
          <p:cNvPr id="71" name="TextBox 70">
            <a:extLst>
              <a:ext uri="{FF2B5EF4-FFF2-40B4-BE49-F238E27FC236}">
                <a16:creationId xmlns:a16="http://schemas.microsoft.com/office/drawing/2014/main" id="{FDFD4E38-4EAC-430F-8CB0-1A591C3DB260}"/>
              </a:ext>
            </a:extLst>
          </p:cNvPr>
          <p:cNvSpPr txBox="1"/>
          <p:nvPr/>
        </p:nvSpPr>
        <p:spPr>
          <a:xfrm>
            <a:off x="4423143" y="3270852"/>
            <a:ext cx="760949" cy="646331"/>
          </a:xfrm>
          <a:prstGeom prst="rect">
            <a:avLst/>
          </a:prstGeom>
          <a:noFill/>
        </p:spPr>
        <p:txBody>
          <a:bodyPr wrap="square" rtlCol="0">
            <a:spAutoFit/>
          </a:bodyPr>
          <a:lstStyle/>
          <a:p>
            <a:r>
              <a:rPr lang="en-US" sz="900" dirty="0"/>
              <a:t>Verify the cart amount and items</a:t>
            </a:r>
          </a:p>
        </p:txBody>
      </p:sp>
      <p:sp>
        <p:nvSpPr>
          <p:cNvPr id="72" name="TextBox 71">
            <a:extLst>
              <a:ext uri="{FF2B5EF4-FFF2-40B4-BE49-F238E27FC236}">
                <a16:creationId xmlns:a16="http://schemas.microsoft.com/office/drawing/2014/main" id="{988D9A41-B7FD-4851-9CFA-3C8CD4FEFC76}"/>
              </a:ext>
            </a:extLst>
          </p:cNvPr>
          <p:cNvSpPr txBox="1"/>
          <p:nvPr/>
        </p:nvSpPr>
        <p:spPr>
          <a:xfrm>
            <a:off x="4357987" y="4350187"/>
            <a:ext cx="730876" cy="553998"/>
          </a:xfrm>
          <a:prstGeom prst="rect">
            <a:avLst/>
          </a:prstGeom>
          <a:noFill/>
        </p:spPr>
        <p:txBody>
          <a:bodyPr wrap="square" rtlCol="0">
            <a:spAutoFit/>
          </a:bodyPr>
          <a:lstStyle/>
          <a:p>
            <a:r>
              <a:rPr lang="en-US" sz="1000" dirty="0"/>
              <a:t>View and apply the offers</a:t>
            </a:r>
          </a:p>
        </p:txBody>
      </p:sp>
      <p:cxnSp>
        <p:nvCxnSpPr>
          <p:cNvPr id="74" name="Straight Connector 73">
            <a:extLst>
              <a:ext uri="{FF2B5EF4-FFF2-40B4-BE49-F238E27FC236}">
                <a16:creationId xmlns:a16="http://schemas.microsoft.com/office/drawing/2014/main" id="{57B62E25-8158-4FA6-8244-114027AFCB13}"/>
              </a:ext>
            </a:extLst>
          </p:cNvPr>
          <p:cNvCxnSpPr>
            <a:cxnSpLocks/>
            <a:stCxn id="62" idx="0"/>
          </p:cNvCxnSpPr>
          <p:nvPr/>
        </p:nvCxnSpPr>
        <p:spPr>
          <a:xfrm flipV="1">
            <a:off x="4668939" y="1644460"/>
            <a:ext cx="0" cy="567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BFD14FA-A03A-4135-BFD5-3C3BA29A929A}"/>
              </a:ext>
            </a:extLst>
          </p:cNvPr>
          <p:cNvCxnSpPr>
            <a:stCxn id="62" idx="2"/>
          </p:cNvCxnSpPr>
          <p:nvPr/>
        </p:nvCxnSpPr>
        <p:spPr>
          <a:xfrm>
            <a:off x="4668939" y="2759080"/>
            <a:ext cx="0" cy="440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2318BAE-1DB3-43FC-BEDA-0D4C5278C941}"/>
              </a:ext>
            </a:extLst>
          </p:cNvPr>
          <p:cNvCxnSpPr>
            <a:cxnSpLocks/>
            <a:endCxn id="64" idx="0"/>
          </p:cNvCxnSpPr>
          <p:nvPr/>
        </p:nvCxnSpPr>
        <p:spPr>
          <a:xfrm>
            <a:off x="4680967" y="3892130"/>
            <a:ext cx="42459" cy="383895"/>
          </a:xfrm>
          <a:prstGeom prst="line">
            <a:avLst/>
          </a:prstGeom>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F9ED6899-F6CE-4CE5-A367-F1C29F56B00D}"/>
              </a:ext>
            </a:extLst>
          </p:cNvPr>
          <p:cNvSpPr/>
          <p:nvPr/>
        </p:nvSpPr>
        <p:spPr>
          <a:xfrm>
            <a:off x="5699245" y="2464106"/>
            <a:ext cx="1311349" cy="6638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A18F4D8E-F298-4FD1-BB25-484E48CD1621}"/>
              </a:ext>
            </a:extLst>
          </p:cNvPr>
          <p:cNvSpPr/>
          <p:nvPr/>
        </p:nvSpPr>
        <p:spPr>
          <a:xfrm>
            <a:off x="5709683" y="1244704"/>
            <a:ext cx="1311349" cy="6638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0FEEA24A-827D-4361-B944-C2CB396FA1ED}"/>
              </a:ext>
            </a:extLst>
          </p:cNvPr>
          <p:cNvSpPr/>
          <p:nvPr/>
        </p:nvSpPr>
        <p:spPr>
          <a:xfrm>
            <a:off x="5709683" y="4350187"/>
            <a:ext cx="1311349" cy="553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48A4F7B5-2357-41D4-A28B-ED97BECA937A}"/>
              </a:ext>
            </a:extLst>
          </p:cNvPr>
          <p:cNvSpPr txBox="1"/>
          <p:nvPr/>
        </p:nvSpPr>
        <p:spPr>
          <a:xfrm>
            <a:off x="5788900" y="1422739"/>
            <a:ext cx="1079734" cy="253916"/>
          </a:xfrm>
          <a:prstGeom prst="rect">
            <a:avLst/>
          </a:prstGeom>
          <a:noFill/>
        </p:spPr>
        <p:txBody>
          <a:bodyPr wrap="square" rtlCol="0">
            <a:spAutoFit/>
          </a:bodyPr>
          <a:lstStyle/>
          <a:p>
            <a:r>
              <a:rPr lang="en-US" sz="1050" dirty="0"/>
              <a:t>Make Payment</a:t>
            </a:r>
          </a:p>
        </p:txBody>
      </p:sp>
      <p:sp>
        <p:nvSpPr>
          <p:cNvPr id="95" name="TextBox 94">
            <a:extLst>
              <a:ext uri="{FF2B5EF4-FFF2-40B4-BE49-F238E27FC236}">
                <a16:creationId xmlns:a16="http://schemas.microsoft.com/office/drawing/2014/main" id="{4D6BCE70-3A87-4425-921B-10913D0A0184}"/>
              </a:ext>
            </a:extLst>
          </p:cNvPr>
          <p:cNvSpPr txBox="1"/>
          <p:nvPr/>
        </p:nvSpPr>
        <p:spPr>
          <a:xfrm>
            <a:off x="5787331" y="2664745"/>
            <a:ext cx="1079734" cy="253916"/>
          </a:xfrm>
          <a:prstGeom prst="rect">
            <a:avLst/>
          </a:prstGeom>
          <a:noFill/>
        </p:spPr>
        <p:txBody>
          <a:bodyPr wrap="square" rtlCol="0">
            <a:spAutoFit/>
          </a:bodyPr>
          <a:lstStyle/>
          <a:p>
            <a:r>
              <a:rPr lang="en-US" sz="1050" dirty="0"/>
              <a:t>Order Success</a:t>
            </a:r>
          </a:p>
        </p:txBody>
      </p:sp>
      <p:sp>
        <p:nvSpPr>
          <p:cNvPr id="96" name="TextBox 95">
            <a:extLst>
              <a:ext uri="{FF2B5EF4-FFF2-40B4-BE49-F238E27FC236}">
                <a16:creationId xmlns:a16="http://schemas.microsoft.com/office/drawing/2014/main" id="{FB156F88-5F48-4B26-9F35-71D92C4E8CB8}"/>
              </a:ext>
            </a:extLst>
          </p:cNvPr>
          <p:cNvSpPr txBox="1"/>
          <p:nvPr/>
        </p:nvSpPr>
        <p:spPr>
          <a:xfrm>
            <a:off x="5815052" y="4535366"/>
            <a:ext cx="1079734" cy="253916"/>
          </a:xfrm>
          <a:prstGeom prst="rect">
            <a:avLst/>
          </a:prstGeom>
          <a:noFill/>
        </p:spPr>
        <p:txBody>
          <a:bodyPr wrap="square" rtlCol="0">
            <a:spAutoFit/>
          </a:bodyPr>
          <a:lstStyle/>
          <a:p>
            <a:r>
              <a:rPr lang="en-US" sz="1050" dirty="0"/>
              <a:t>Track Delivery</a:t>
            </a:r>
          </a:p>
        </p:txBody>
      </p:sp>
      <p:cxnSp>
        <p:nvCxnSpPr>
          <p:cNvPr id="110" name="Straight Connector 109">
            <a:extLst>
              <a:ext uri="{FF2B5EF4-FFF2-40B4-BE49-F238E27FC236}">
                <a16:creationId xmlns:a16="http://schemas.microsoft.com/office/drawing/2014/main" id="{3E59BBD8-C5F1-4982-8DD6-AC8497EADED0}"/>
              </a:ext>
            </a:extLst>
          </p:cNvPr>
          <p:cNvCxnSpPr/>
          <p:nvPr/>
        </p:nvCxnSpPr>
        <p:spPr>
          <a:xfrm>
            <a:off x="5273746" y="4276025"/>
            <a:ext cx="2764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3C3EA01-F851-4859-A093-077E2F158CF3}"/>
              </a:ext>
            </a:extLst>
          </p:cNvPr>
          <p:cNvCxnSpPr/>
          <p:nvPr/>
        </p:nvCxnSpPr>
        <p:spPr>
          <a:xfrm flipV="1">
            <a:off x="5564372" y="811755"/>
            <a:ext cx="0" cy="3464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E6C11FC-9B28-47C2-9100-517D4D4AD4C4}"/>
              </a:ext>
            </a:extLst>
          </p:cNvPr>
          <p:cNvCxnSpPr/>
          <p:nvPr/>
        </p:nvCxnSpPr>
        <p:spPr>
          <a:xfrm>
            <a:off x="5550195" y="811755"/>
            <a:ext cx="6946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B54D4D7-FCDB-4994-83E3-B4E002B17C42}"/>
              </a:ext>
            </a:extLst>
          </p:cNvPr>
          <p:cNvCxnSpPr/>
          <p:nvPr/>
        </p:nvCxnSpPr>
        <p:spPr>
          <a:xfrm>
            <a:off x="6251944" y="811755"/>
            <a:ext cx="0" cy="4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391D0D8-70C8-4589-B3B8-932B7B015423}"/>
              </a:ext>
            </a:extLst>
          </p:cNvPr>
          <p:cNvCxnSpPr>
            <a:stCxn id="91" idx="2"/>
            <a:endCxn id="90" idx="0"/>
          </p:cNvCxnSpPr>
          <p:nvPr/>
        </p:nvCxnSpPr>
        <p:spPr>
          <a:xfrm flipH="1">
            <a:off x="6354920" y="1908552"/>
            <a:ext cx="10438" cy="55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FA15A09-84CB-4B62-93B0-42C4F0728BD8}"/>
              </a:ext>
            </a:extLst>
          </p:cNvPr>
          <p:cNvCxnSpPr>
            <a:stCxn id="90" idx="2"/>
            <a:endCxn id="92" idx="0"/>
          </p:cNvCxnSpPr>
          <p:nvPr/>
        </p:nvCxnSpPr>
        <p:spPr>
          <a:xfrm>
            <a:off x="6354920" y="3127954"/>
            <a:ext cx="10438" cy="1222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3750C3C-D2B3-4A40-BFA3-3818DAE51FCA}"/>
              </a:ext>
            </a:extLst>
          </p:cNvPr>
          <p:cNvCxnSpPr>
            <a:cxnSpLocks/>
          </p:cNvCxnSpPr>
          <p:nvPr/>
        </p:nvCxnSpPr>
        <p:spPr>
          <a:xfrm>
            <a:off x="2611814" y="1422739"/>
            <a:ext cx="1631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A287EE7-793B-458A-9F79-312588BE741D}"/>
              </a:ext>
            </a:extLst>
          </p:cNvPr>
          <p:cNvCxnSpPr/>
          <p:nvPr/>
        </p:nvCxnSpPr>
        <p:spPr>
          <a:xfrm>
            <a:off x="1352283" y="3127954"/>
            <a:ext cx="255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F21936A-B8D0-45B5-8CCA-81BFF0CBAA9E}"/>
              </a:ext>
            </a:extLst>
          </p:cNvPr>
          <p:cNvCxnSpPr>
            <a:cxnSpLocks/>
          </p:cNvCxnSpPr>
          <p:nvPr/>
        </p:nvCxnSpPr>
        <p:spPr>
          <a:xfrm>
            <a:off x="1607531" y="2543890"/>
            <a:ext cx="0" cy="584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210BC73-5574-41D7-8843-FD69F31226FB}"/>
              </a:ext>
            </a:extLst>
          </p:cNvPr>
          <p:cNvCxnSpPr>
            <a:cxnSpLocks/>
          </p:cNvCxnSpPr>
          <p:nvPr/>
        </p:nvCxnSpPr>
        <p:spPr>
          <a:xfrm flipV="1">
            <a:off x="1607531" y="2536740"/>
            <a:ext cx="510394" cy="7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E770262A-748C-47F9-A35D-FD0276FE6F4A}"/>
              </a:ext>
            </a:extLst>
          </p:cNvPr>
          <p:cNvCxnSpPr>
            <a:cxnSpLocks/>
          </p:cNvCxnSpPr>
          <p:nvPr/>
        </p:nvCxnSpPr>
        <p:spPr>
          <a:xfrm rot="5400000" flipH="1" flipV="1">
            <a:off x="1808162" y="1733090"/>
            <a:ext cx="1114000" cy="493301"/>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84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0"/>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a:solidFill>
                  <a:srgbClr val="FFFFFF"/>
                </a:solidFill>
              </a:rPr>
              <a:t>Tools used</a:t>
            </a:r>
            <a:endParaRPr sz="3000">
              <a:solidFill>
                <a:srgbClr val="FFFFFF"/>
              </a:solidFill>
            </a:endParaRPr>
          </a:p>
        </p:txBody>
      </p:sp>
      <p:graphicFrame>
        <p:nvGraphicFramePr>
          <p:cNvPr id="797" name="Google Shape;797;p60"/>
          <p:cNvGraphicFramePr/>
          <p:nvPr>
            <p:extLst>
              <p:ext uri="{D42A27DB-BD31-4B8C-83A1-F6EECF244321}">
                <p14:modId xmlns:p14="http://schemas.microsoft.com/office/powerpoint/2010/main" val="629751034"/>
              </p:ext>
            </p:extLst>
          </p:nvPr>
        </p:nvGraphicFramePr>
        <p:xfrm>
          <a:off x="952500" y="2190750"/>
          <a:ext cx="7239000" cy="79242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IN" b="1"/>
                        <a:t>Wireframing</a:t>
                      </a:r>
                      <a:endParaRPr b="1"/>
                    </a:p>
                  </a:txBody>
                  <a:tcPr marL="91425" marR="91425" marT="91425" marB="91425"/>
                </a:tc>
                <a:tc>
                  <a:txBody>
                    <a:bodyPr/>
                    <a:lstStyle/>
                    <a:p>
                      <a:pPr marL="0" lvl="0" indent="0" algn="ctr" rtl="0">
                        <a:spcBef>
                          <a:spcPts val="0"/>
                        </a:spcBef>
                        <a:spcAft>
                          <a:spcPts val="0"/>
                        </a:spcAft>
                        <a:buNone/>
                      </a:pPr>
                      <a:r>
                        <a:rPr lang="en-IN" dirty="0"/>
                        <a:t>&lt;Whimsical&gt;</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IN" b="1"/>
                        <a:t>Prototyping</a:t>
                      </a:r>
                      <a:endParaRPr b="1"/>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IN" dirty="0">
                          <a:solidFill>
                            <a:schemeClr val="dk1"/>
                          </a:solidFill>
                        </a:rPr>
                        <a:t>&lt;Whimsical&gt;</a:t>
                      </a:r>
                      <a:endParaRPr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1"/>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a:solidFill>
                  <a:srgbClr val="FFFFFF"/>
                </a:solidFill>
              </a:rPr>
              <a:t>Prototyping</a:t>
            </a:r>
            <a:endParaRPr sz="3000">
              <a:solidFill>
                <a:srgbClr val="FFFFFF"/>
              </a:solidFill>
            </a:endParaRPr>
          </a:p>
        </p:txBody>
      </p:sp>
      <p:graphicFrame>
        <p:nvGraphicFramePr>
          <p:cNvPr id="803" name="Google Shape;803;p61"/>
          <p:cNvGraphicFramePr/>
          <p:nvPr>
            <p:extLst>
              <p:ext uri="{D42A27DB-BD31-4B8C-83A1-F6EECF244321}">
                <p14:modId xmlns:p14="http://schemas.microsoft.com/office/powerpoint/2010/main" val="3697775460"/>
              </p:ext>
            </p:extLst>
          </p:nvPr>
        </p:nvGraphicFramePr>
        <p:xfrm>
          <a:off x="952500" y="2190750"/>
          <a:ext cx="7239000" cy="60957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IN" b="1"/>
                        <a:t>Prototyping</a:t>
                      </a:r>
                      <a:endParaRPr b="1"/>
                    </a:p>
                  </a:txBody>
                  <a:tcPr marL="91425" marR="91425" marT="91425" marB="91425"/>
                </a:tc>
                <a:tc>
                  <a:txBody>
                    <a:bodyPr/>
                    <a:lstStyle/>
                    <a:p>
                      <a:pPr marL="0" lvl="0" indent="0" algn="ctr" rtl="0">
                        <a:spcBef>
                          <a:spcPts val="0"/>
                        </a:spcBef>
                        <a:spcAft>
                          <a:spcPts val="0"/>
                        </a:spcAft>
                        <a:buNone/>
                      </a:pPr>
                      <a:r>
                        <a:rPr lang="en-IN" dirty="0">
                          <a:solidFill>
                            <a:schemeClr val="dk1"/>
                          </a:solidFill>
                          <a:hlinkClick r:id="rId3"/>
                        </a:rPr>
                        <a:t>https://whimsical.com/getting-started-boards-Rp2AMQtGw73pH7MFcSDSmK</a:t>
                      </a:r>
                      <a:endParaRPr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4"/>
          <p:cNvSpPr txBox="1"/>
          <p:nvPr/>
        </p:nvSpPr>
        <p:spPr>
          <a:xfrm>
            <a:off x="560875" y="4107403"/>
            <a:ext cx="6895200" cy="650100"/>
          </a:xfrm>
          <a:prstGeom prst="rect">
            <a:avLst/>
          </a:prstGeom>
          <a:noFill/>
          <a:ln>
            <a:noFill/>
          </a:ln>
        </p:spPr>
        <p:txBody>
          <a:bodyPr spcFirstLastPara="1" wrap="square" lIns="91425" tIns="45700" rIns="91425" bIns="45700" anchor="b" anchorCtr="0">
            <a:noAutofit/>
          </a:bodyPr>
          <a:lstStyle/>
          <a:p>
            <a:r>
              <a:rPr lang="en-IN" sz="1100" dirty="0"/>
              <a:t>Disclaimer: All content and material on the UpGrad website is copyrighted material, either belonging to UpGrad or its </a:t>
            </a:r>
            <a:r>
              <a:rPr lang="en-IN" sz="1100" dirty="0" err="1"/>
              <a:t>bonafide</a:t>
            </a:r>
            <a:r>
              <a:rPr lang="en-IN" sz="1100" dirty="0"/>
              <a:t> contributors and is purely for the dissemination of education. You are permitted to access print and download extracts from this site purely for your own education only and on the following basis: </a:t>
            </a:r>
          </a:p>
          <a:p>
            <a:r>
              <a:rPr lang="en-IN" sz="1100" dirty="0"/>
              <a:t> </a:t>
            </a:r>
          </a:p>
          <a:p>
            <a:pPr marL="171450" lvl="0" indent="-171450">
              <a:buFont typeface="Arial" panose="020B0604020202020204" pitchFamily="34" charset="0"/>
              <a:buChar char="•"/>
            </a:pPr>
            <a:r>
              <a:rPr lang="en-IN" sz="1100" dirty="0"/>
              <a:t>You can download this document from the website for self-use only.</a:t>
            </a:r>
          </a:p>
          <a:p>
            <a:pPr marL="171450" lvl="0" indent="-171450">
              <a:buFont typeface="Arial" panose="020B0604020202020204" pitchFamily="34" charset="0"/>
              <a:buChar char="•"/>
            </a:pPr>
            <a:r>
              <a:rPr lang="en-IN" sz="1100" dirty="0"/>
              <a:t>Any copies of this document, in part or full, saved to disc or to any other storage medium may only be used for subsequent, self-viewing purposes or to print an individual extract or copy for non-commercial personal use only.</a:t>
            </a:r>
          </a:p>
          <a:p>
            <a:pPr marL="171450" lvl="0" indent="-171450">
              <a:buFont typeface="Arial" panose="020B0604020202020204" pitchFamily="34" charset="0"/>
              <a:buChar char="•"/>
            </a:pPr>
            <a:r>
              <a:rPr lang="en-IN" sz="1100" dirty="0"/>
              <a:t>Any further dissemination, distribution, reproduction, copying of the content of the document herein or the uploading thereof on other websites or use of content for any other commercial/unauthorized purposes in any way which could infringe the intellectual property rights of UpGrad or its contributors, is strictly prohibited.</a:t>
            </a:r>
          </a:p>
          <a:p>
            <a:pPr marL="171450" lvl="0" indent="-171450">
              <a:buFont typeface="Arial" panose="020B0604020202020204" pitchFamily="34" charset="0"/>
              <a:buChar char="•"/>
            </a:pPr>
            <a:r>
              <a:rPr lang="en-IN" sz="1100" dirty="0"/>
              <a:t>No graphics, images or photographs from any accompanying text in this document will be used separately for unauthorised purposes.</a:t>
            </a:r>
          </a:p>
          <a:p>
            <a:pPr marL="171450" lvl="0" indent="-171450">
              <a:buFont typeface="Arial" panose="020B0604020202020204" pitchFamily="34" charset="0"/>
              <a:buChar char="•"/>
            </a:pPr>
            <a:r>
              <a:rPr lang="en-IN" sz="1100" dirty="0"/>
              <a:t>No material in this document will be modified, adapted or altered in any way.</a:t>
            </a:r>
          </a:p>
          <a:p>
            <a:pPr marL="171450" lvl="0" indent="-171450">
              <a:buFont typeface="Arial" panose="020B0604020202020204" pitchFamily="34" charset="0"/>
              <a:buChar char="•"/>
            </a:pPr>
            <a:r>
              <a:rPr lang="en-IN" sz="1100" dirty="0"/>
              <a:t>No part of this document or UpGrad content may be reproduced or stored in any other web site or included in any public or private electronic retrieval system or service without UpGrad’s prior written permission.</a:t>
            </a:r>
          </a:p>
          <a:p>
            <a:pPr marL="171450" lvl="0" indent="-171450">
              <a:buFont typeface="Arial" panose="020B0604020202020204" pitchFamily="34" charset="0"/>
              <a:buChar char="•"/>
            </a:pPr>
            <a:r>
              <a:rPr lang="en-IN" sz="1100" dirty="0"/>
              <a:t>Any rights not expressly granted in these terms are reserved.</a:t>
            </a:r>
          </a:p>
        </p:txBody>
      </p:sp>
      <p:pic>
        <p:nvPicPr>
          <p:cNvPr id="824" name="Google Shape;824;p64"/>
          <p:cNvPicPr preferRelativeResize="0"/>
          <p:nvPr/>
        </p:nvPicPr>
        <p:blipFill rotWithShape="1">
          <a:blip r:embed="rId3">
            <a:alphaModFix/>
          </a:blip>
          <a:srcRect/>
          <a:stretch/>
        </p:blipFill>
        <p:spPr>
          <a:xfrm>
            <a:off x="7582370" y="0"/>
            <a:ext cx="1356541" cy="15774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9"/>
          <p:cNvSpPr txBox="1">
            <a:spLocks noGrp="1"/>
          </p:cNvSpPr>
          <p:nvPr>
            <p:ph type="title"/>
          </p:nvPr>
        </p:nvSpPr>
        <p:spPr>
          <a:xfrm>
            <a:off x="316674" y="121975"/>
            <a:ext cx="43113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Porter's Five Forces Template</a:t>
            </a:r>
            <a:endParaRPr dirty="0"/>
          </a:p>
        </p:txBody>
      </p:sp>
      <p:sp>
        <p:nvSpPr>
          <p:cNvPr id="649" name="Google Shape;649;p39"/>
          <p:cNvSpPr txBox="1"/>
          <p:nvPr/>
        </p:nvSpPr>
        <p:spPr>
          <a:xfrm>
            <a:off x="630250" y="20729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39"/>
          <p:cNvSpPr txBox="1"/>
          <p:nvPr/>
        </p:nvSpPr>
        <p:spPr>
          <a:xfrm>
            <a:off x="782650" y="22253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39"/>
          <p:cNvSpPr txBox="1"/>
          <p:nvPr/>
        </p:nvSpPr>
        <p:spPr>
          <a:xfrm>
            <a:off x="935050" y="23777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p39"/>
          <p:cNvSpPr txBox="1"/>
          <p:nvPr/>
        </p:nvSpPr>
        <p:spPr>
          <a:xfrm>
            <a:off x="1087450" y="25301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p39"/>
          <p:cNvSpPr txBox="1"/>
          <p:nvPr/>
        </p:nvSpPr>
        <p:spPr>
          <a:xfrm>
            <a:off x="3516150" y="10043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4" name="Google Shape;654;p39"/>
          <p:cNvSpPr txBox="1"/>
          <p:nvPr/>
        </p:nvSpPr>
        <p:spPr>
          <a:xfrm>
            <a:off x="51850" y="3299100"/>
            <a:ext cx="3147300"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latin typeface="Calibri"/>
                <a:ea typeface="Calibri"/>
                <a:cs typeface="Calibri"/>
                <a:sym typeface="Calibri"/>
              </a:rPr>
              <a:t>Bargaining Power of Suppliers</a:t>
            </a:r>
            <a:endParaRPr sz="1800" b="1" dirty="0">
              <a:latin typeface="Calibri"/>
              <a:ea typeface="Calibri"/>
              <a:cs typeface="Calibri"/>
              <a:sym typeface="Calibri"/>
            </a:endParaRPr>
          </a:p>
          <a:p>
            <a:pPr marL="0" lvl="0" indent="0" algn="ctr" rtl="0">
              <a:spcBef>
                <a:spcPts val="0"/>
              </a:spcBef>
              <a:spcAft>
                <a:spcPts val="0"/>
              </a:spcAft>
              <a:buNone/>
            </a:pPr>
            <a:r>
              <a:rPr lang="en-IN" sz="1800" b="1" dirty="0">
                <a:latin typeface="Calibri"/>
                <a:ea typeface="Calibri"/>
                <a:cs typeface="Calibri"/>
                <a:sym typeface="Calibri"/>
              </a:rPr>
              <a:t>"Moderate”</a:t>
            </a:r>
            <a:endParaRPr sz="1800" b="1" dirty="0">
              <a:latin typeface="Calibri"/>
              <a:ea typeface="Calibri"/>
              <a:cs typeface="Calibri"/>
              <a:sym typeface="Calibri"/>
            </a:endParaRPr>
          </a:p>
        </p:txBody>
      </p:sp>
      <p:sp>
        <p:nvSpPr>
          <p:cNvPr id="655" name="Google Shape;655;p39"/>
          <p:cNvSpPr/>
          <p:nvPr/>
        </p:nvSpPr>
        <p:spPr>
          <a:xfrm>
            <a:off x="3229275" y="1672000"/>
            <a:ext cx="2685600" cy="24801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IN" sz="1800" b="1" dirty="0">
                <a:latin typeface="Calibri"/>
                <a:ea typeface="Calibri"/>
                <a:cs typeface="Calibri"/>
                <a:sym typeface="Calibri"/>
              </a:rPr>
              <a:t>Competitive Rivalry</a:t>
            </a:r>
            <a:endParaRPr sz="1800" b="1" dirty="0">
              <a:latin typeface="Calibri"/>
              <a:ea typeface="Calibri"/>
              <a:cs typeface="Calibri"/>
              <a:sym typeface="Calibri"/>
            </a:endParaRPr>
          </a:p>
          <a:p>
            <a:pPr marL="0" marR="0" lvl="0" indent="0" algn="ctr" rtl="0">
              <a:lnSpc>
                <a:spcPct val="100000"/>
              </a:lnSpc>
              <a:spcBef>
                <a:spcPts val="0"/>
              </a:spcBef>
              <a:spcAft>
                <a:spcPts val="0"/>
              </a:spcAft>
              <a:buNone/>
            </a:pPr>
            <a:r>
              <a:rPr lang="en-IN" sz="1800" b="1" dirty="0">
                <a:latin typeface="Calibri"/>
                <a:ea typeface="Calibri"/>
                <a:cs typeface="Calibri"/>
                <a:sym typeface="Calibri"/>
              </a:rPr>
              <a:t>"Strong Force”</a:t>
            </a:r>
            <a:endParaRPr sz="1800" b="1" dirty="0">
              <a:latin typeface="Calibri"/>
              <a:ea typeface="Calibri"/>
              <a:cs typeface="Calibri"/>
              <a:sym typeface="Calibri"/>
            </a:endParaRPr>
          </a:p>
        </p:txBody>
      </p:sp>
      <p:sp>
        <p:nvSpPr>
          <p:cNvPr id="656" name="Google Shape;656;p39"/>
          <p:cNvSpPr txBox="1"/>
          <p:nvPr/>
        </p:nvSpPr>
        <p:spPr>
          <a:xfrm>
            <a:off x="81975" y="685738"/>
            <a:ext cx="3147300"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latin typeface="Calibri"/>
                <a:ea typeface="Calibri"/>
                <a:cs typeface="Calibri"/>
                <a:sym typeface="Calibri"/>
              </a:rPr>
              <a:t>Threat of Entry</a:t>
            </a:r>
            <a:endParaRPr sz="1800" b="1" dirty="0">
              <a:latin typeface="Calibri"/>
              <a:ea typeface="Calibri"/>
              <a:cs typeface="Calibri"/>
              <a:sym typeface="Calibri"/>
            </a:endParaRPr>
          </a:p>
          <a:p>
            <a:pPr marL="0" lvl="0" indent="0" algn="ctr" rtl="0">
              <a:spcBef>
                <a:spcPts val="0"/>
              </a:spcBef>
              <a:spcAft>
                <a:spcPts val="0"/>
              </a:spcAft>
              <a:buNone/>
            </a:pPr>
            <a:r>
              <a:rPr lang="en-IN" sz="1800" b="1" dirty="0">
                <a:latin typeface="Calibri"/>
                <a:ea typeface="Calibri"/>
                <a:cs typeface="Calibri"/>
                <a:sym typeface="Calibri"/>
              </a:rPr>
              <a:t>“Weak Force”</a:t>
            </a:r>
            <a:endParaRPr sz="1800" b="1" dirty="0">
              <a:latin typeface="Calibri"/>
              <a:ea typeface="Calibri"/>
              <a:cs typeface="Calibri"/>
              <a:sym typeface="Calibri"/>
            </a:endParaRPr>
          </a:p>
          <a:p>
            <a:pPr marL="0" lvl="0" indent="0" algn="ctr" rtl="0">
              <a:spcBef>
                <a:spcPts val="0"/>
              </a:spcBef>
              <a:spcAft>
                <a:spcPts val="0"/>
              </a:spcAft>
              <a:buNone/>
            </a:pPr>
            <a:endParaRPr sz="3000" dirty="0">
              <a:latin typeface="Calibri"/>
              <a:ea typeface="Calibri"/>
              <a:cs typeface="Calibri"/>
              <a:sym typeface="Calibri"/>
            </a:endParaRPr>
          </a:p>
        </p:txBody>
      </p:sp>
      <p:sp>
        <p:nvSpPr>
          <p:cNvPr id="657" name="Google Shape;657;p39"/>
          <p:cNvSpPr txBox="1"/>
          <p:nvPr/>
        </p:nvSpPr>
        <p:spPr>
          <a:xfrm>
            <a:off x="5914725" y="3244963"/>
            <a:ext cx="3147300"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sz="1800" b="1" dirty="0">
                <a:latin typeface="Calibri"/>
                <a:ea typeface="Calibri"/>
                <a:cs typeface="Calibri"/>
                <a:sym typeface="Calibri"/>
              </a:rPr>
              <a:t>Threat of Substitutes</a:t>
            </a:r>
            <a:endParaRPr sz="1800" b="1" dirty="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IN" sz="1800" b="1" dirty="0">
                <a:latin typeface="Calibri"/>
                <a:ea typeface="Calibri"/>
                <a:cs typeface="Calibri"/>
                <a:sym typeface="Calibri"/>
              </a:rPr>
              <a:t>“Strong Force”</a:t>
            </a:r>
            <a:endParaRPr sz="1800" b="1" dirty="0">
              <a:latin typeface="Calibri"/>
              <a:ea typeface="Calibri"/>
              <a:cs typeface="Calibri"/>
              <a:sym typeface="Calibri"/>
            </a:endParaRPr>
          </a:p>
        </p:txBody>
      </p:sp>
      <p:sp>
        <p:nvSpPr>
          <p:cNvPr id="658" name="Google Shape;658;p39"/>
          <p:cNvSpPr txBox="1"/>
          <p:nvPr/>
        </p:nvSpPr>
        <p:spPr>
          <a:xfrm>
            <a:off x="5914725" y="685738"/>
            <a:ext cx="3147300"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latin typeface="Calibri"/>
                <a:ea typeface="Calibri"/>
                <a:cs typeface="Calibri"/>
                <a:sym typeface="Calibri"/>
              </a:rPr>
              <a:t>Bargaining Power of Buyers</a:t>
            </a:r>
            <a:endParaRPr sz="1800" b="1" dirty="0">
              <a:latin typeface="Calibri"/>
              <a:ea typeface="Calibri"/>
              <a:cs typeface="Calibri"/>
              <a:sym typeface="Calibri"/>
            </a:endParaRPr>
          </a:p>
          <a:p>
            <a:pPr marL="457200" lvl="0" indent="0" algn="ctr" rtl="0">
              <a:spcBef>
                <a:spcPts val="0"/>
              </a:spcBef>
              <a:spcAft>
                <a:spcPts val="0"/>
              </a:spcAft>
              <a:buNone/>
            </a:pPr>
            <a:r>
              <a:rPr lang="en-IN" sz="1800" b="1" dirty="0">
                <a:latin typeface="Calibri"/>
                <a:ea typeface="Calibri"/>
                <a:cs typeface="Calibri"/>
                <a:sym typeface="Calibri"/>
              </a:rPr>
              <a:t>"High”</a:t>
            </a:r>
            <a:endParaRPr sz="1800" b="1" dirty="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sp>
        <p:nvSpPr>
          <p:cNvPr id="664" name="Google Shape;664;p40"/>
          <p:cNvSpPr txBox="1"/>
          <p:nvPr/>
        </p:nvSpPr>
        <p:spPr>
          <a:xfrm>
            <a:off x="1047476" y="1469112"/>
            <a:ext cx="6402300" cy="2205276"/>
          </a:xfrm>
          <a:prstGeom prst="rect">
            <a:avLst/>
          </a:prstGeom>
          <a:noFill/>
          <a:ln>
            <a:noFill/>
          </a:ln>
        </p:spPr>
        <p:txBody>
          <a:bodyPr spcFirstLastPara="1" wrap="square" lIns="91425" tIns="91425" rIns="91425" bIns="91425" anchor="t" anchorCtr="0">
            <a:noAutofit/>
          </a:bodyPr>
          <a:lstStyle/>
          <a:p>
            <a:pPr algn="ctr" fontAlgn="base">
              <a:lnSpc>
                <a:spcPct val="150000"/>
              </a:lnSpc>
            </a:pPr>
            <a:r>
              <a:rPr lang="en-US" b="1" dirty="0"/>
              <a:t>Major Players: Swiggy, Zomato, Eat Sure, </a:t>
            </a:r>
            <a:r>
              <a:rPr lang="en-US" b="1" dirty="0" err="1"/>
              <a:t>Freshmenu</a:t>
            </a:r>
            <a:r>
              <a:rPr lang="en-US" b="1" dirty="0"/>
              <a:t>, Hunger Box, Box8</a:t>
            </a:r>
          </a:p>
          <a:p>
            <a:pPr algn="ctr" fontAlgn="base">
              <a:lnSpc>
                <a:spcPct val="150000"/>
              </a:lnSpc>
            </a:pPr>
            <a:r>
              <a:rPr lang="en-US" b="1" dirty="0"/>
              <a:t>Two Direct Competitors: Swiggy and Zomato</a:t>
            </a:r>
          </a:p>
          <a:p>
            <a:pPr algn="ctr" fontAlgn="base">
              <a:lnSpc>
                <a:spcPct val="150000"/>
              </a:lnSpc>
            </a:pPr>
            <a:r>
              <a:rPr lang="en-US" b="1" dirty="0"/>
              <a:t>Company Background of DC1 and DC2</a:t>
            </a:r>
            <a:br>
              <a:rPr lang="en-US" b="1" dirty="0"/>
            </a:br>
            <a:r>
              <a:rPr lang="en-US" dirty="0"/>
              <a:t>We next, will be doing a comprehensive analysis between Swiggy and Zomato </a:t>
            </a:r>
            <a:br>
              <a:rPr lang="en-US" sz="1200" dirty="0"/>
            </a:br>
            <a:br>
              <a:rPr lang="en-US" sz="1200" dirty="0"/>
            </a:br>
            <a:endParaRPr lang="en-US" sz="1200" dirty="0"/>
          </a:p>
          <a:p>
            <a:pPr marL="0" lvl="0" indent="0" algn="l" rtl="0">
              <a:lnSpc>
                <a:spcPct val="150000"/>
              </a:lnSpc>
              <a:spcBef>
                <a:spcPts val="0"/>
              </a:spcBef>
              <a:spcAft>
                <a:spcPts val="0"/>
              </a:spcAft>
              <a:buNone/>
            </a:pPr>
            <a:endParaRPr sz="1200" dirty="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2174</TotalTime>
  <Words>6020</Words>
  <Application>Microsoft Office PowerPoint</Application>
  <PresentationFormat>On-screen Show (16:9)</PresentationFormat>
  <Paragraphs>670</Paragraphs>
  <Slides>77</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Roboto</vt:lpstr>
      <vt:lpstr>Calibri</vt:lpstr>
      <vt:lpstr>Proxima Nova</vt:lpstr>
      <vt:lpstr>Arial</vt:lpstr>
      <vt:lpstr>MASTER_UPGRAD</vt:lpstr>
      <vt:lpstr>PowerPoint Presentation</vt:lpstr>
      <vt:lpstr>Submission Guidelines</vt:lpstr>
      <vt:lpstr>Part 1: Understanding the Market</vt:lpstr>
      <vt:lpstr>Target Market Identification</vt:lpstr>
      <vt:lpstr>Porter's Five Forces Analysis</vt:lpstr>
      <vt:lpstr>Porter's Five Forces Analysis</vt:lpstr>
      <vt:lpstr>Porter's Five Forces Analysis</vt:lpstr>
      <vt:lpstr>Porter's Five Forces Template</vt:lpstr>
      <vt:lpstr>Competitor Analysis</vt:lpstr>
      <vt:lpstr>Competitor Analysis- Company BackGrounds</vt:lpstr>
      <vt:lpstr>Competitor Analysis- Company BackGrounds</vt:lpstr>
      <vt:lpstr>Competitor Analysis- Business Models</vt:lpstr>
      <vt:lpstr>Competitor Analysis- Business Models</vt:lpstr>
      <vt:lpstr>Competitor Analysis- Strengths and Weaknesses</vt:lpstr>
      <vt:lpstr>Competitor Analysis- Strengths and Weaknesses</vt:lpstr>
      <vt:lpstr>Competitor Analysis- Product Reviews</vt:lpstr>
      <vt:lpstr>Competitor Analysis- Product Reviews</vt:lpstr>
      <vt:lpstr>Competitor Analysis- Future Initiatives of DC1,DC2</vt:lpstr>
      <vt:lpstr>Part 2: User Research</vt:lpstr>
      <vt:lpstr>Objectives and Hypotheses</vt:lpstr>
      <vt:lpstr>Hypothesis</vt:lpstr>
      <vt:lpstr>Surveys: Conducted for 32 Users</vt:lpstr>
      <vt:lpstr>Survey Analysis</vt:lpstr>
      <vt:lpstr>Survey Analysis</vt:lpstr>
      <vt:lpstr>Survey Analysis</vt:lpstr>
      <vt:lpstr>Interviews Questions </vt:lpstr>
      <vt:lpstr>Interview Questions.</vt:lpstr>
      <vt:lpstr>Interview Insights</vt:lpstr>
      <vt:lpstr>Part 3: Business Model Canvas</vt:lpstr>
      <vt:lpstr>Business Model Analysis</vt:lpstr>
      <vt:lpstr>Part 4: Product Artefacts</vt:lpstr>
      <vt:lpstr>User Persona</vt:lpstr>
      <vt:lpstr>User Journey Map 1</vt:lpstr>
      <vt:lpstr>User Journey Map 2</vt:lpstr>
      <vt:lpstr>Part 5: Minimum Viable Product Creation</vt:lpstr>
      <vt:lpstr>Features/Functionalities</vt:lpstr>
      <vt:lpstr>MVP – list of features/functionalities 2.</vt:lpstr>
      <vt:lpstr>Must Have Features</vt:lpstr>
      <vt:lpstr>Nice to Have Features</vt:lpstr>
      <vt:lpstr>Part 6: Sketching</vt:lpstr>
      <vt:lpstr>Features</vt:lpstr>
      <vt:lpstr>Features</vt:lpstr>
      <vt:lpstr>Features</vt:lpstr>
      <vt:lpstr> Start Page </vt:lpstr>
      <vt:lpstr>Login Page</vt:lpstr>
      <vt:lpstr>Sign-up</vt:lpstr>
      <vt:lpstr>Profile page</vt:lpstr>
      <vt:lpstr>Past Order History</vt:lpstr>
      <vt:lpstr>Schedule Orders</vt:lpstr>
      <vt:lpstr>Subscription Plan for Pre-Orders</vt:lpstr>
      <vt:lpstr>Favorite/recent/offer food items</vt:lpstr>
      <vt:lpstr>Search Page</vt:lpstr>
      <vt:lpstr>View Cart Page</vt:lpstr>
      <vt:lpstr>Final Cart view with offers </vt:lpstr>
      <vt:lpstr>Payment Page</vt:lpstr>
      <vt:lpstr>Delivery Tracker</vt:lpstr>
      <vt:lpstr>Ratings Page</vt:lpstr>
      <vt:lpstr>Part 7: Wireframing and Prototyping</vt:lpstr>
      <vt:lpstr>Start Page</vt:lpstr>
      <vt:lpstr>Login Page</vt:lpstr>
      <vt:lpstr>Sign Up</vt:lpstr>
      <vt:lpstr>Profile Page</vt:lpstr>
      <vt:lpstr>Order History</vt:lpstr>
      <vt:lpstr>Rate the Order</vt:lpstr>
      <vt:lpstr>Schedule meals </vt:lpstr>
      <vt:lpstr>Search Page</vt:lpstr>
      <vt:lpstr>Subscription Plan for Pre Order meals</vt:lpstr>
      <vt:lpstr>View Cart</vt:lpstr>
      <vt:lpstr>Track your delivery</vt:lpstr>
      <vt:lpstr>Favourites and offers</vt:lpstr>
      <vt:lpstr>Final Cart page</vt:lpstr>
      <vt:lpstr>Payment Page</vt:lpstr>
      <vt:lpstr>Order Success</vt:lpstr>
      <vt:lpstr>Navigational Flow</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Pranjal Singhal</dc:creator>
  <cp:lastModifiedBy>the homecoming</cp:lastModifiedBy>
  <cp:revision>167</cp:revision>
  <dcterms:modified xsi:type="dcterms:W3CDTF">2022-10-12T15:38:57Z</dcterms:modified>
</cp:coreProperties>
</file>